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12019" y="3264015"/>
            <a:ext cx="939800" cy="875665"/>
          </a:xfrm>
          <a:custGeom>
            <a:avLst/>
            <a:gdLst/>
            <a:ahLst/>
            <a:cxnLst/>
            <a:rect l="l" t="t" r="r" b="b"/>
            <a:pathLst>
              <a:path w="939800" h="875664">
                <a:moveTo>
                  <a:pt x="931163" y="654620"/>
                </a:moveTo>
                <a:lnTo>
                  <a:pt x="836584" y="654620"/>
                </a:lnTo>
                <a:lnTo>
                  <a:pt x="852061" y="651484"/>
                </a:lnTo>
                <a:lnTo>
                  <a:pt x="864717" y="642937"/>
                </a:lnTo>
                <a:lnTo>
                  <a:pt x="873259" y="630266"/>
                </a:lnTo>
                <a:lnTo>
                  <a:pt x="876393" y="614761"/>
                </a:lnTo>
                <a:lnTo>
                  <a:pt x="876393" y="31415"/>
                </a:lnTo>
                <a:lnTo>
                  <a:pt x="878865" y="19175"/>
                </a:lnTo>
                <a:lnTo>
                  <a:pt x="885603" y="9191"/>
                </a:lnTo>
                <a:lnTo>
                  <a:pt x="895590" y="2465"/>
                </a:lnTo>
                <a:lnTo>
                  <a:pt x="907809" y="0"/>
                </a:lnTo>
                <a:lnTo>
                  <a:pt x="920048" y="2465"/>
                </a:lnTo>
                <a:lnTo>
                  <a:pt x="930033" y="9191"/>
                </a:lnTo>
                <a:lnTo>
                  <a:pt x="936759" y="19175"/>
                </a:lnTo>
                <a:lnTo>
                  <a:pt x="939224" y="31415"/>
                </a:lnTo>
                <a:lnTo>
                  <a:pt x="939224" y="614761"/>
                </a:lnTo>
                <a:lnTo>
                  <a:pt x="931163" y="654620"/>
                </a:lnTo>
                <a:close/>
              </a:path>
              <a:path w="939800" h="875664">
                <a:moveTo>
                  <a:pt x="191683" y="875657"/>
                </a:moveTo>
                <a:lnTo>
                  <a:pt x="147789" y="870585"/>
                </a:lnTo>
                <a:lnTo>
                  <a:pt x="107464" y="856142"/>
                </a:lnTo>
                <a:lnTo>
                  <a:pt x="71870" y="833489"/>
                </a:lnTo>
                <a:lnTo>
                  <a:pt x="42167" y="803786"/>
                </a:lnTo>
                <a:lnTo>
                  <a:pt x="19514" y="768192"/>
                </a:lnTo>
                <a:lnTo>
                  <a:pt x="5071" y="727868"/>
                </a:lnTo>
                <a:lnTo>
                  <a:pt x="0" y="683973"/>
                </a:lnTo>
                <a:lnTo>
                  <a:pt x="5071" y="640079"/>
                </a:lnTo>
                <a:lnTo>
                  <a:pt x="19514" y="599755"/>
                </a:lnTo>
                <a:lnTo>
                  <a:pt x="42167" y="564161"/>
                </a:lnTo>
                <a:lnTo>
                  <a:pt x="71870" y="534457"/>
                </a:lnTo>
                <a:lnTo>
                  <a:pt x="107464" y="511804"/>
                </a:lnTo>
                <a:lnTo>
                  <a:pt x="147789" y="497362"/>
                </a:lnTo>
                <a:lnTo>
                  <a:pt x="191683" y="492290"/>
                </a:lnTo>
                <a:lnTo>
                  <a:pt x="237930" y="497940"/>
                </a:lnTo>
                <a:lnTo>
                  <a:pt x="280097" y="513977"/>
                </a:lnTo>
                <a:lnTo>
                  <a:pt x="316830" y="539033"/>
                </a:lnTo>
                <a:lnTo>
                  <a:pt x="331559" y="555121"/>
                </a:lnTo>
                <a:lnTo>
                  <a:pt x="191683" y="555121"/>
                </a:lnTo>
                <a:lnTo>
                  <a:pt x="141585" y="565266"/>
                </a:lnTo>
                <a:lnTo>
                  <a:pt x="100621" y="592911"/>
                </a:lnTo>
                <a:lnTo>
                  <a:pt x="72975" y="633875"/>
                </a:lnTo>
                <a:lnTo>
                  <a:pt x="62830" y="683973"/>
                </a:lnTo>
                <a:lnTo>
                  <a:pt x="72975" y="734092"/>
                </a:lnTo>
                <a:lnTo>
                  <a:pt x="100621" y="775054"/>
                </a:lnTo>
                <a:lnTo>
                  <a:pt x="141585" y="802688"/>
                </a:lnTo>
                <a:lnTo>
                  <a:pt x="191683" y="812826"/>
                </a:lnTo>
                <a:lnTo>
                  <a:pt x="331699" y="812826"/>
                </a:lnTo>
                <a:lnTo>
                  <a:pt x="315375" y="830221"/>
                </a:lnTo>
                <a:lnTo>
                  <a:pt x="278952" y="854591"/>
                </a:lnTo>
                <a:lnTo>
                  <a:pt x="237290" y="870173"/>
                </a:lnTo>
                <a:lnTo>
                  <a:pt x="191683" y="875657"/>
                </a:lnTo>
                <a:close/>
              </a:path>
              <a:path w="939800" h="875664">
                <a:moveTo>
                  <a:pt x="331699" y="812826"/>
                </a:moveTo>
                <a:lnTo>
                  <a:pt x="191683" y="812826"/>
                </a:lnTo>
                <a:lnTo>
                  <a:pt x="241802" y="802688"/>
                </a:lnTo>
                <a:lnTo>
                  <a:pt x="282763" y="775054"/>
                </a:lnTo>
                <a:lnTo>
                  <a:pt x="310398" y="734092"/>
                </a:lnTo>
                <a:lnTo>
                  <a:pt x="320536" y="683973"/>
                </a:lnTo>
                <a:lnTo>
                  <a:pt x="310398" y="633875"/>
                </a:lnTo>
                <a:lnTo>
                  <a:pt x="282763" y="592911"/>
                </a:lnTo>
                <a:lnTo>
                  <a:pt x="241802" y="565266"/>
                </a:lnTo>
                <a:lnTo>
                  <a:pt x="191683" y="555121"/>
                </a:lnTo>
                <a:lnTo>
                  <a:pt x="331559" y="555121"/>
                </a:lnTo>
                <a:lnTo>
                  <a:pt x="346772" y="571738"/>
                </a:lnTo>
                <a:lnTo>
                  <a:pt x="368568" y="610723"/>
                </a:lnTo>
                <a:lnTo>
                  <a:pt x="380863" y="654620"/>
                </a:lnTo>
                <a:lnTo>
                  <a:pt x="931163" y="654620"/>
                </a:lnTo>
                <a:lnTo>
                  <a:pt x="909128" y="687348"/>
                </a:lnTo>
                <a:lnTo>
                  <a:pt x="876498" y="709371"/>
                </a:lnTo>
                <a:lnTo>
                  <a:pt x="836584" y="717451"/>
                </a:lnTo>
                <a:lnTo>
                  <a:pt x="380274" y="717451"/>
                </a:lnTo>
                <a:lnTo>
                  <a:pt x="367330" y="760343"/>
                </a:lnTo>
                <a:lnTo>
                  <a:pt x="345266" y="798369"/>
                </a:lnTo>
                <a:lnTo>
                  <a:pt x="331699" y="8128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15513" y="3264015"/>
            <a:ext cx="939800" cy="875665"/>
          </a:xfrm>
          <a:custGeom>
            <a:avLst/>
            <a:gdLst/>
            <a:ahLst/>
            <a:cxnLst/>
            <a:rect l="l" t="t" r="r" b="b"/>
            <a:pathLst>
              <a:path w="939800" h="875664">
                <a:moveTo>
                  <a:pt x="747541" y="875657"/>
                </a:moveTo>
                <a:lnTo>
                  <a:pt x="701951" y="870173"/>
                </a:lnTo>
                <a:lnTo>
                  <a:pt x="660296" y="854591"/>
                </a:lnTo>
                <a:lnTo>
                  <a:pt x="623873" y="830221"/>
                </a:lnTo>
                <a:lnTo>
                  <a:pt x="593983" y="798369"/>
                </a:lnTo>
                <a:lnTo>
                  <a:pt x="571925" y="760343"/>
                </a:lnTo>
                <a:lnTo>
                  <a:pt x="558999" y="717451"/>
                </a:lnTo>
                <a:lnTo>
                  <a:pt x="102640" y="717451"/>
                </a:lnTo>
                <a:lnTo>
                  <a:pt x="62725" y="709371"/>
                </a:lnTo>
                <a:lnTo>
                  <a:pt x="30096" y="687348"/>
                </a:lnTo>
                <a:lnTo>
                  <a:pt x="8078" y="654704"/>
                </a:lnTo>
                <a:lnTo>
                  <a:pt x="0" y="614761"/>
                </a:lnTo>
                <a:lnTo>
                  <a:pt x="0" y="31415"/>
                </a:lnTo>
                <a:lnTo>
                  <a:pt x="2471" y="19175"/>
                </a:lnTo>
                <a:lnTo>
                  <a:pt x="9209" y="9191"/>
                </a:lnTo>
                <a:lnTo>
                  <a:pt x="19196" y="2465"/>
                </a:lnTo>
                <a:lnTo>
                  <a:pt x="31415" y="0"/>
                </a:lnTo>
                <a:lnTo>
                  <a:pt x="43654" y="2465"/>
                </a:lnTo>
                <a:lnTo>
                  <a:pt x="53639" y="9191"/>
                </a:lnTo>
                <a:lnTo>
                  <a:pt x="60365" y="19175"/>
                </a:lnTo>
                <a:lnTo>
                  <a:pt x="62830" y="31415"/>
                </a:lnTo>
                <a:lnTo>
                  <a:pt x="62830" y="614761"/>
                </a:lnTo>
                <a:lnTo>
                  <a:pt x="65965" y="630266"/>
                </a:lnTo>
                <a:lnTo>
                  <a:pt x="74507" y="642937"/>
                </a:lnTo>
                <a:lnTo>
                  <a:pt x="87163" y="651484"/>
                </a:lnTo>
                <a:lnTo>
                  <a:pt x="102640" y="654620"/>
                </a:lnTo>
                <a:lnTo>
                  <a:pt x="624632" y="654620"/>
                </a:lnTo>
                <a:lnTo>
                  <a:pt x="618688" y="683973"/>
                </a:lnTo>
                <a:lnTo>
                  <a:pt x="628833" y="734092"/>
                </a:lnTo>
                <a:lnTo>
                  <a:pt x="656479" y="775054"/>
                </a:lnTo>
                <a:lnTo>
                  <a:pt x="697442" y="802688"/>
                </a:lnTo>
                <a:lnTo>
                  <a:pt x="747541" y="812826"/>
                </a:lnTo>
                <a:lnTo>
                  <a:pt x="888017" y="812826"/>
                </a:lnTo>
                <a:lnTo>
                  <a:pt x="867353" y="833489"/>
                </a:lnTo>
                <a:lnTo>
                  <a:pt x="831759" y="856142"/>
                </a:lnTo>
                <a:lnTo>
                  <a:pt x="791435" y="870585"/>
                </a:lnTo>
                <a:lnTo>
                  <a:pt x="747541" y="875657"/>
                </a:lnTo>
                <a:close/>
              </a:path>
              <a:path w="939800" h="875664">
                <a:moveTo>
                  <a:pt x="624632" y="654620"/>
                </a:moveTo>
                <a:lnTo>
                  <a:pt x="558361" y="654620"/>
                </a:lnTo>
                <a:lnTo>
                  <a:pt x="570656" y="610723"/>
                </a:lnTo>
                <a:lnTo>
                  <a:pt x="592452" y="571738"/>
                </a:lnTo>
                <a:lnTo>
                  <a:pt x="622394" y="539033"/>
                </a:lnTo>
                <a:lnTo>
                  <a:pt x="659127" y="513977"/>
                </a:lnTo>
                <a:lnTo>
                  <a:pt x="701294" y="497940"/>
                </a:lnTo>
                <a:lnTo>
                  <a:pt x="747541" y="492290"/>
                </a:lnTo>
                <a:lnTo>
                  <a:pt x="791435" y="497362"/>
                </a:lnTo>
                <a:lnTo>
                  <a:pt x="831759" y="511804"/>
                </a:lnTo>
                <a:lnTo>
                  <a:pt x="867353" y="534457"/>
                </a:lnTo>
                <a:lnTo>
                  <a:pt x="888017" y="555121"/>
                </a:lnTo>
                <a:lnTo>
                  <a:pt x="747541" y="555121"/>
                </a:lnTo>
                <a:lnTo>
                  <a:pt x="697442" y="565266"/>
                </a:lnTo>
                <a:lnTo>
                  <a:pt x="656479" y="592911"/>
                </a:lnTo>
                <a:lnTo>
                  <a:pt x="628833" y="633875"/>
                </a:lnTo>
                <a:lnTo>
                  <a:pt x="624632" y="654620"/>
                </a:lnTo>
                <a:close/>
              </a:path>
              <a:path w="939800" h="875664">
                <a:moveTo>
                  <a:pt x="888017" y="812826"/>
                </a:moveTo>
                <a:lnTo>
                  <a:pt x="747541" y="812826"/>
                </a:lnTo>
                <a:lnTo>
                  <a:pt x="797660" y="802688"/>
                </a:lnTo>
                <a:lnTo>
                  <a:pt x="838621" y="775054"/>
                </a:lnTo>
                <a:lnTo>
                  <a:pt x="866255" y="734092"/>
                </a:lnTo>
                <a:lnTo>
                  <a:pt x="876393" y="683973"/>
                </a:lnTo>
                <a:lnTo>
                  <a:pt x="866255" y="633875"/>
                </a:lnTo>
                <a:lnTo>
                  <a:pt x="838621" y="592911"/>
                </a:lnTo>
                <a:lnTo>
                  <a:pt x="797660" y="565266"/>
                </a:lnTo>
                <a:lnTo>
                  <a:pt x="747541" y="555121"/>
                </a:lnTo>
                <a:lnTo>
                  <a:pt x="888017" y="555121"/>
                </a:lnTo>
                <a:lnTo>
                  <a:pt x="897057" y="564161"/>
                </a:lnTo>
                <a:lnTo>
                  <a:pt x="919710" y="599755"/>
                </a:lnTo>
                <a:lnTo>
                  <a:pt x="934152" y="640079"/>
                </a:lnTo>
                <a:lnTo>
                  <a:pt x="939224" y="683973"/>
                </a:lnTo>
                <a:lnTo>
                  <a:pt x="934152" y="727868"/>
                </a:lnTo>
                <a:lnTo>
                  <a:pt x="919710" y="768192"/>
                </a:lnTo>
                <a:lnTo>
                  <a:pt x="897057" y="803786"/>
                </a:lnTo>
                <a:lnTo>
                  <a:pt x="888017" y="8128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91720" y="3264015"/>
            <a:ext cx="383540" cy="1117600"/>
          </a:xfrm>
          <a:custGeom>
            <a:avLst/>
            <a:gdLst/>
            <a:ahLst/>
            <a:cxnLst/>
            <a:rect l="l" t="t" r="r" b="b"/>
            <a:pathLst>
              <a:path w="383539" h="1117600">
                <a:moveTo>
                  <a:pt x="191683" y="1117065"/>
                </a:moveTo>
                <a:lnTo>
                  <a:pt x="147773" y="1111996"/>
                </a:lnTo>
                <a:lnTo>
                  <a:pt x="107443" y="1097559"/>
                </a:lnTo>
                <a:lnTo>
                  <a:pt x="71850" y="1074913"/>
                </a:lnTo>
                <a:lnTo>
                  <a:pt x="42151" y="1045215"/>
                </a:lnTo>
                <a:lnTo>
                  <a:pt x="19505" y="1009622"/>
                </a:lnTo>
                <a:lnTo>
                  <a:pt x="5069" y="969292"/>
                </a:lnTo>
                <a:lnTo>
                  <a:pt x="0" y="925382"/>
                </a:lnTo>
                <a:lnTo>
                  <a:pt x="5568" y="879474"/>
                </a:lnTo>
                <a:lnTo>
                  <a:pt x="21381" y="837569"/>
                </a:lnTo>
                <a:lnTo>
                  <a:pt x="46098" y="800996"/>
                </a:lnTo>
                <a:lnTo>
                  <a:pt x="78378" y="771082"/>
                </a:lnTo>
                <a:lnTo>
                  <a:pt x="116881" y="749156"/>
                </a:lnTo>
                <a:lnTo>
                  <a:pt x="160267" y="736545"/>
                </a:lnTo>
                <a:lnTo>
                  <a:pt x="160267" y="31415"/>
                </a:lnTo>
                <a:lnTo>
                  <a:pt x="162733" y="19175"/>
                </a:lnTo>
                <a:lnTo>
                  <a:pt x="169459" y="9191"/>
                </a:lnTo>
                <a:lnTo>
                  <a:pt x="179444" y="2465"/>
                </a:lnTo>
                <a:lnTo>
                  <a:pt x="191683" y="0"/>
                </a:lnTo>
                <a:lnTo>
                  <a:pt x="203902" y="2465"/>
                </a:lnTo>
                <a:lnTo>
                  <a:pt x="213889" y="9191"/>
                </a:lnTo>
                <a:lnTo>
                  <a:pt x="220626" y="19175"/>
                </a:lnTo>
                <a:lnTo>
                  <a:pt x="223098" y="31415"/>
                </a:lnTo>
                <a:lnTo>
                  <a:pt x="223098" y="736545"/>
                </a:lnTo>
                <a:lnTo>
                  <a:pt x="266485" y="749156"/>
                </a:lnTo>
                <a:lnTo>
                  <a:pt x="304988" y="771082"/>
                </a:lnTo>
                <a:lnTo>
                  <a:pt x="332448" y="796529"/>
                </a:lnTo>
                <a:lnTo>
                  <a:pt x="191683" y="796529"/>
                </a:lnTo>
                <a:lnTo>
                  <a:pt x="141564" y="806674"/>
                </a:lnTo>
                <a:lnTo>
                  <a:pt x="100603" y="834320"/>
                </a:lnTo>
                <a:lnTo>
                  <a:pt x="72968" y="875283"/>
                </a:lnTo>
                <a:lnTo>
                  <a:pt x="62830" y="925382"/>
                </a:lnTo>
                <a:lnTo>
                  <a:pt x="72968" y="975501"/>
                </a:lnTo>
                <a:lnTo>
                  <a:pt x="100603" y="1016462"/>
                </a:lnTo>
                <a:lnTo>
                  <a:pt x="141564" y="1044096"/>
                </a:lnTo>
                <a:lnTo>
                  <a:pt x="191683" y="1054234"/>
                </a:lnTo>
                <a:lnTo>
                  <a:pt x="332178" y="1054234"/>
                </a:lnTo>
                <a:lnTo>
                  <a:pt x="311496" y="1074913"/>
                </a:lnTo>
                <a:lnTo>
                  <a:pt x="275902" y="1097559"/>
                </a:lnTo>
                <a:lnTo>
                  <a:pt x="235577" y="1111996"/>
                </a:lnTo>
                <a:lnTo>
                  <a:pt x="191683" y="1117065"/>
                </a:lnTo>
                <a:close/>
              </a:path>
              <a:path w="383539" h="1117600">
                <a:moveTo>
                  <a:pt x="332178" y="1054234"/>
                </a:moveTo>
                <a:lnTo>
                  <a:pt x="191683" y="1054234"/>
                </a:lnTo>
                <a:lnTo>
                  <a:pt x="241781" y="1044096"/>
                </a:lnTo>
                <a:lnTo>
                  <a:pt x="282745" y="1016462"/>
                </a:lnTo>
                <a:lnTo>
                  <a:pt x="310391" y="975501"/>
                </a:lnTo>
                <a:lnTo>
                  <a:pt x="320536" y="925382"/>
                </a:lnTo>
                <a:lnTo>
                  <a:pt x="310391" y="875283"/>
                </a:lnTo>
                <a:lnTo>
                  <a:pt x="282745" y="834320"/>
                </a:lnTo>
                <a:lnTo>
                  <a:pt x="241781" y="806674"/>
                </a:lnTo>
                <a:lnTo>
                  <a:pt x="191683" y="796529"/>
                </a:lnTo>
                <a:lnTo>
                  <a:pt x="332448" y="796529"/>
                </a:lnTo>
                <a:lnTo>
                  <a:pt x="337268" y="800996"/>
                </a:lnTo>
                <a:lnTo>
                  <a:pt x="361985" y="837569"/>
                </a:lnTo>
                <a:lnTo>
                  <a:pt x="377798" y="879474"/>
                </a:lnTo>
                <a:lnTo>
                  <a:pt x="383367" y="925382"/>
                </a:lnTo>
                <a:lnTo>
                  <a:pt x="378295" y="969292"/>
                </a:lnTo>
                <a:lnTo>
                  <a:pt x="363852" y="1009622"/>
                </a:lnTo>
                <a:lnTo>
                  <a:pt x="341199" y="1045215"/>
                </a:lnTo>
                <a:lnTo>
                  <a:pt x="332178" y="1054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2331" y="1646412"/>
            <a:ext cx="2492375" cy="1663700"/>
          </a:xfrm>
          <a:custGeom>
            <a:avLst/>
            <a:gdLst/>
            <a:ahLst/>
            <a:cxnLst/>
            <a:rect l="l" t="t" r="r" b="b"/>
            <a:pathLst>
              <a:path w="2492375" h="1663700">
                <a:moveTo>
                  <a:pt x="2048684" y="1651000"/>
                </a:moveTo>
                <a:lnTo>
                  <a:pt x="443250" y="1651000"/>
                </a:lnTo>
                <a:lnTo>
                  <a:pt x="399089" y="1638300"/>
                </a:lnTo>
                <a:lnTo>
                  <a:pt x="356433" y="1612900"/>
                </a:lnTo>
                <a:lnTo>
                  <a:pt x="315433" y="1600200"/>
                </a:lnTo>
                <a:lnTo>
                  <a:pt x="276241" y="1574800"/>
                </a:lnTo>
                <a:lnTo>
                  <a:pt x="239006" y="1549400"/>
                </a:lnTo>
                <a:lnTo>
                  <a:pt x="203881" y="1524000"/>
                </a:lnTo>
                <a:lnTo>
                  <a:pt x="171018" y="1485900"/>
                </a:lnTo>
                <a:lnTo>
                  <a:pt x="140566" y="1460500"/>
                </a:lnTo>
                <a:lnTo>
                  <a:pt x="112677" y="1422400"/>
                </a:lnTo>
                <a:lnTo>
                  <a:pt x="87504" y="1384300"/>
                </a:lnTo>
                <a:lnTo>
                  <a:pt x="65196" y="1346200"/>
                </a:lnTo>
                <a:lnTo>
                  <a:pt x="45905" y="1308100"/>
                </a:lnTo>
                <a:lnTo>
                  <a:pt x="29782" y="1270000"/>
                </a:lnTo>
                <a:lnTo>
                  <a:pt x="16979" y="1219200"/>
                </a:lnTo>
                <a:lnTo>
                  <a:pt x="7647" y="1168400"/>
                </a:lnTo>
                <a:lnTo>
                  <a:pt x="1937" y="1130300"/>
                </a:lnTo>
                <a:lnTo>
                  <a:pt x="0" y="1079500"/>
                </a:lnTo>
                <a:lnTo>
                  <a:pt x="1937" y="1028700"/>
                </a:lnTo>
                <a:lnTo>
                  <a:pt x="7647" y="990600"/>
                </a:lnTo>
                <a:lnTo>
                  <a:pt x="16979" y="939800"/>
                </a:lnTo>
                <a:lnTo>
                  <a:pt x="29782" y="901700"/>
                </a:lnTo>
                <a:lnTo>
                  <a:pt x="45905" y="850900"/>
                </a:lnTo>
                <a:lnTo>
                  <a:pt x="65196" y="812800"/>
                </a:lnTo>
                <a:lnTo>
                  <a:pt x="87504" y="774700"/>
                </a:lnTo>
                <a:lnTo>
                  <a:pt x="112677" y="736600"/>
                </a:lnTo>
                <a:lnTo>
                  <a:pt x="140566" y="698500"/>
                </a:lnTo>
                <a:lnTo>
                  <a:pt x="171018" y="673100"/>
                </a:lnTo>
                <a:lnTo>
                  <a:pt x="203881" y="635000"/>
                </a:lnTo>
                <a:lnTo>
                  <a:pt x="239006" y="609600"/>
                </a:lnTo>
                <a:lnTo>
                  <a:pt x="276241" y="584200"/>
                </a:lnTo>
                <a:lnTo>
                  <a:pt x="315433" y="558800"/>
                </a:lnTo>
                <a:lnTo>
                  <a:pt x="356433" y="546100"/>
                </a:lnTo>
                <a:lnTo>
                  <a:pt x="399089" y="520700"/>
                </a:lnTo>
                <a:lnTo>
                  <a:pt x="443250" y="508000"/>
                </a:lnTo>
                <a:lnTo>
                  <a:pt x="488764" y="508000"/>
                </a:lnTo>
                <a:lnTo>
                  <a:pt x="535480" y="495300"/>
                </a:lnTo>
                <a:lnTo>
                  <a:pt x="634003" y="495300"/>
                </a:lnTo>
                <a:lnTo>
                  <a:pt x="644224" y="457200"/>
                </a:lnTo>
                <a:lnTo>
                  <a:pt x="658039" y="406400"/>
                </a:lnTo>
                <a:lnTo>
                  <a:pt x="675285" y="355600"/>
                </a:lnTo>
                <a:lnTo>
                  <a:pt x="695801" y="317500"/>
                </a:lnTo>
                <a:lnTo>
                  <a:pt x="719423" y="279400"/>
                </a:lnTo>
                <a:lnTo>
                  <a:pt x="745988" y="241300"/>
                </a:lnTo>
                <a:lnTo>
                  <a:pt x="775335" y="203200"/>
                </a:lnTo>
                <a:lnTo>
                  <a:pt x="807299" y="165100"/>
                </a:lnTo>
                <a:lnTo>
                  <a:pt x="841720" y="139700"/>
                </a:lnTo>
                <a:lnTo>
                  <a:pt x="878433" y="114300"/>
                </a:lnTo>
                <a:lnTo>
                  <a:pt x="917277" y="88900"/>
                </a:lnTo>
                <a:lnTo>
                  <a:pt x="958088" y="63500"/>
                </a:lnTo>
                <a:lnTo>
                  <a:pt x="1000704" y="38100"/>
                </a:lnTo>
                <a:lnTo>
                  <a:pt x="1044963" y="25400"/>
                </a:lnTo>
                <a:lnTo>
                  <a:pt x="1137757" y="0"/>
                </a:lnTo>
                <a:lnTo>
                  <a:pt x="1332987" y="0"/>
                </a:lnTo>
                <a:lnTo>
                  <a:pt x="1426090" y="25400"/>
                </a:lnTo>
                <a:lnTo>
                  <a:pt x="1470467" y="38100"/>
                </a:lnTo>
                <a:lnTo>
                  <a:pt x="1491823" y="50800"/>
                </a:lnTo>
                <a:lnTo>
                  <a:pt x="1235168" y="50800"/>
                </a:lnTo>
                <a:lnTo>
                  <a:pt x="1186843" y="63500"/>
                </a:lnTo>
                <a:lnTo>
                  <a:pt x="1139602" y="63500"/>
                </a:lnTo>
                <a:lnTo>
                  <a:pt x="1049144" y="88900"/>
                </a:lnTo>
                <a:lnTo>
                  <a:pt x="1006311" y="101600"/>
                </a:lnTo>
                <a:lnTo>
                  <a:pt x="965332" y="127000"/>
                </a:lnTo>
                <a:lnTo>
                  <a:pt x="926397" y="152400"/>
                </a:lnTo>
                <a:lnTo>
                  <a:pt x="889701" y="177800"/>
                </a:lnTo>
                <a:lnTo>
                  <a:pt x="855434" y="215900"/>
                </a:lnTo>
                <a:lnTo>
                  <a:pt x="823789" y="241300"/>
                </a:lnTo>
                <a:lnTo>
                  <a:pt x="794958" y="279400"/>
                </a:lnTo>
                <a:lnTo>
                  <a:pt x="769134" y="317500"/>
                </a:lnTo>
                <a:lnTo>
                  <a:pt x="746507" y="355600"/>
                </a:lnTo>
                <a:lnTo>
                  <a:pt x="727271" y="393700"/>
                </a:lnTo>
                <a:lnTo>
                  <a:pt x="711618" y="444500"/>
                </a:lnTo>
                <a:lnTo>
                  <a:pt x="699739" y="495300"/>
                </a:lnTo>
                <a:lnTo>
                  <a:pt x="691827" y="533400"/>
                </a:lnTo>
                <a:lnTo>
                  <a:pt x="690846" y="546100"/>
                </a:lnTo>
                <a:lnTo>
                  <a:pt x="686477" y="558800"/>
                </a:lnTo>
                <a:lnTo>
                  <a:pt x="535947" y="558800"/>
                </a:lnTo>
                <a:lnTo>
                  <a:pt x="445059" y="584200"/>
                </a:lnTo>
                <a:lnTo>
                  <a:pt x="401842" y="596900"/>
                </a:lnTo>
                <a:lnTo>
                  <a:pt x="360356" y="609600"/>
                </a:lnTo>
                <a:lnTo>
                  <a:pt x="320786" y="635000"/>
                </a:lnTo>
                <a:lnTo>
                  <a:pt x="283319" y="660400"/>
                </a:lnTo>
                <a:lnTo>
                  <a:pt x="248138" y="685800"/>
                </a:lnTo>
                <a:lnTo>
                  <a:pt x="215429" y="711200"/>
                </a:lnTo>
                <a:lnTo>
                  <a:pt x="185377" y="749300"/>
                </a:lnTo>
                <a:lnTo>
                  <a:pt x="158167" y="774700"/>
                </a:lnTo>
                <a:lnTo>
                  <a:pt x="133984" y="812800"/>
                </a:lnTo>
                <a:lnTo>
                  <a:pt x="113014" y="850900"/>
                </a:lnTo>
                <a:lnTo>
                  <a:pt x="95442" y="901700"/>
                </a:lnTo>
                <a:lnTo>
                  <a:pt x="81452" y="939800"/>
                </a:lnTo>
                <a:lnTo>
                  <a:pt x="71230" y="990600"/>
                </a:lnTo>
                <a:lnTo>
                  <a:pt x="64961" y="1028700"/>
                </a:lnTo>
                <a:lnTo>
                  <a:pt x="62830" y="1079500"/>
                </a:lnTo>
                <a:lnTo>
                  <a:pt x="64961" y="1130300"/>
                </a:lnTo>
                <a:lnTo>
                  <a:pt x="71230" y="1168400"/>
                </a:lnTo>
                <a:lnTo>
                  <a:pt x="81452" y="1219200"/>
                </a:lnTo>
                <a:lnTo>
                  <a:pt x="95442" y="1257300"/>
                </a:lnTo>
                <a:lnTo>
                  <a:pt x="113014" y="1308100"/>
                </a:lnTo>
                <a:lnTo>
                  <a:pt x="133984" y="1346200"/>
                </a:lnTo>
                <a:lnTo>
                  <a:pt x="158167" y="1384300"/>
                </a:lnTo>
                <a:lnTo>
                  <a:pt x="185377" y="1409700"/>
                </a:lnTo>
                <a:lnTo>
                  <a:pt x="215429" y="1447800"/>
                </a:lnTo>
                <a:lnTo>
                  <a:pt x="248138" y="1473200"/>
                </a:lnTo>
                <a:lnTo>
                  <a:pt x="283319" y="1511300"/>
                </a:lnTo>
                <a:lnTo>
                  <a:pt x="320786" y="1524000"/>
                </a:lnTo>
                <a:lnTo>
                  <a:pt x="360356" y="1549400"/>
                </a:lnTo>
                <a:lnTo>
                  <a:pt x="401842" y="1562100"/>
                </a:lnTo>
                <a:lnTo>
                  <a:pt x="445059" y="1587500"/>
                </a:lnTo>
                <a:lnTo>
                  <a:pt x="489822" y="1587500"/>
                </a:lnTo>
                <a:lnTo>
                  <a:pt x="535947" y="1600200"/>
                </a:lnTo>
                <a:lnTo>
                  <a:pt x="2176501" y="1600200"/>
                </a:lnTo>
                <a:lnTo>
                  <a:pt x="2135501" y="1612900"/>
                </a:lnTo>
                <a:lnTo>
                  <a:pt x="2092845" y="1638300"/>
                </a:lnTo>
                <a:lnTo>
                  <a:pt x="2048684" y="1651000"/>
                </a:lnTo>
                <a:close/>
              </a:path>
              <a:path w="2492375" h="1663700">
                <a:moveTo>
                  <a:pt x="2176501" y="1600200"/>
                </a:moveTo>
                <a:lnTo>
                  <a:pt x="1955987" y="1600200"/>
                </a:lnTo>
                <a:lnTo>
                  <a:pt x="2002112" y="1587500"/>
                </a:lnTo>
                <a:lnTo>
                  <a:pt x="2046875" y="1587500"/>
                </a:lnTo>
                <a:lnTo>
                  <a:pt x="2090092" y="1562100"/>
                </a:lnTo>
                <a:lnTo>
                  <a:pt x="2131578" y="1549400"/>
                </a:lnTo>
                <a:lnTo>
                  <a:pt x="2171148" y="1524000"/>
                </a:lnTo>
                <a:lnTo>
                  <a:pt x="2208615" y="1511300"/>
                </a:lnTo>
                <a:lnTo>
                  <a:pt x="2243796" y="1473200"/>
                </a:lnTo>
                <a:lnTo>
                  <a:pt x="2276505" y="1447800"/>
                </a:lnTo>
                <a:lnTo>
                  <a:pt x="2306557" y="1409700"/>
                </a:lnTo>
                <a:lnTo>
                  <a:pt x="2333767" y="1384300"/>
                </a:lnTo>
                <a:lnTo>
                  <a:pt x="2357950" y="1346200"/>
                </a:lnTo>
                <a:lnTo>
                  <a:pt x="2378920" y="1308100"/>
                </a:lnTo>
                <a:lnTo>
                  <a:pt x="2396492" y="1257300"/>
                </a:lnTo>
                <a:lnTo>
                  <a:pt x="2410482" y="1219200"/>
                </a:lnTo>
                <a:lnTo>
                  <a:pt x="2420704" y="1168400"/>
                </a:lnTo>
                <a:lnTo>
                  <a:pt x="2426973" y="1130300"/>
                </a:lnTo>
                <a:lnTo>
                  <a:pt x="2429104" y="1079500"/>
                </a:lnTo>
                <a:lnTo>
                  <a:pt x="2426973" y="1028700"/>
                </a:lnTo>
                <a:lnTo>
                  <a:pt x="2420704" y="990600"/>
                </a:lnTo>
                <a:lnTo>
                  <a:pt x="2410482" y="939800"/>
                </a:lnTo>
                <a:lnTo>
                  <a:pt x="2396492" y="901700"/>
                </a:lnTo>
                <a:lnTo>
                  <a:pt x="2378920" y="850900"/>
                </a:lnTo>
                <a:lnTo>
                  <a:pt x="2357950" y="812800"/>
                </a:lnTo>
                <a:lnTo>
                  <a:pt x="2333767" y="774700"/>
                </a:lnTo>
                <a:lnTo>
                  <a:pt x="2306557" y="749300"/>
                </a:lnTo>
                <a:lnTo>
                  <a:pt x="2276505" y="711200"/>
                </a:lnTo>
                <a:lnTo>
                  <a:pt x="2243796" y="685800"/>
                </a:lnTo>
                <a:lnTo>
                  <a:pt x="2208615" y="660400"/>
                </a:lnTo>
                <a:lnTo>
                  <a:pt x="2171148" y="635000"/>
                </a:lnTo>
                <a:lnTo>
                  <a:pt x="2131578" y="609600"/>
                </a:lnTo>
                <a:lnTo>
                  <a:pt x="2090092" y="596900"/>
                </a:lnTo>
                <a:lnTo>
                  <a:pt x="2046875" y="584200"/>
                </a:lnTo>
                <a:lnTo>
                  <a:pt x="1955987" y="558800"/>
                </a:lnTo>
                <a:lnTo>
                  <a:pt x="1784399" y="558800"/>
                </a:lnTo>
                <a:lnTo>
                  <a:pt x="1779883" y="546100"/>
                </a:lnTo>
                <a:lnTo>
                  <a:pt x="1778852" y="546100"/>
                </a:lnTo>
                <a:lnTo>
                  <a:pt x="1771191" y="495300"/>
                </a:lnTo>
                <a:lnTo>
                  <a:pt x="1759528" y="444500"/>
                </a:lnTo>
                <a:lnTo>
                  <a:pt x="1744055" y="406400"/>
                </a:lnTo>
                <a:lnTo>
                  <a:pt x="1724964" y="355600"/>
                </a:lnTo>
                <a:lnTo>
                  <a:pt x="1702449" y="317500"/>
                </a:lnTo>
                <a:lnTo>
                  <a:pt x="1676701" y="279400"/>
                </a:lnTo>
                <a:lnTo>
                  <a:pt x="1647913" y="241300"/>
                </a:lnTo>
                <a:lnTo>
                  <a:pt x="1616278" y="215900"/>
                </a:lnTo>
                <a:lnTo>
                  <a:pt x="1581987" y="177800"/>
                </a:lnTo>
                <a:lnTo>
                  <a:pt x="1545234" y="152400"/>
                </a:lnTo>
                <a:lnTo>
                  <a:pt x="1506210" y="127000"/>
                </a:lnTo>
                <a:lnTo>
                  <a:pt x="1465109" y="101600"/>
                </a:lnTo>
                <a:lnTo>
                  <a:pt x="1422122" y="88900"/>
                </a:lnTo>
                <a:lnTo>
                  <a:pt x="1331261" y="63500"/>
                </a:lnTo>
                <a:lnTo>
                  <a:pt x="1283772" y="63500"/>
                </a:lnTo>
                <a:lnTo>
                  <a:pt x="1235168" y="50800"/>
                </a:lnTo>
                <a:lnTo>
                  <a:pt x="1491823" y="50800"/>
                </a:lnTo>
                <a:lnTo>
                  <a:pt x="1513179" y="63500"/>
                </a:lnTo>
                <a:lnTo>
                  <a:pt x="1554062" y="88900"/>
                </a:lnTo>
                <a:lnTo>
                  <a:pt x="1592955" y="114300"/>
                </a:lnTo>
                <a:lnTo>
                  <a:pt x="1629696" y="139700"/>
                </a:lnTo>
                <a:lnTo>
                  <a:pt x="1664122" y="165100"/>
                </a:lnTo>
                <a:lnTo>
                  <a:pt x="1696071" y="203200"/>
                </a:lnTo>
                <a:lnTo>
                  <a:pt x="1725380" y="241300"/>
                </a:lnTo>
                <a:lnTo>
                  <a:pt x="1751888" y="279400"/>
                </a:lnTo>
                <a:lnTo>
                  <a:pt x="1775432" y="317500"/>
                </a:lnTo>
                <a:lnTo>
                  <a:pt x="1795850" y="368300"/>
                </a:lnTo>
                <a:lnTo>
                  <a:pt x="1812980" y="406400"/>
                </a:lnTo>
                <a:lnTo>
                  <a:pt x="1826659" y="457200"/>
                </a:lnTo>
                <a:lnTo>
                  <a:pt x="1836725" y="495300"/>
                </a:lnTo>
                <a:lnTo>
                  <a:pt x="1956454" y="495300"/>
                </a:lnTo>
                <a:lnTo>
                  <a:pt x="2003170" y="508000"/>
                </a:lnTo>
                <a:lnTo>
                  <a:pt x="2048684" y="508000"/>
                </a:lnTo>
                <a:lnTo>
                  <a:pt x="2092845" y="520700"/>
                </a:lnTo>
                <a:lnTo>
                  <a:pt x="2135501" y="546100"/>
                </a:lnTo>
                <a:lnTo>
                  <a:pt x="2176501" y="558800"/>
                </a:lnTo>
                <a:lnTo>
                  <a:pt x="2215693" y="584200"/>
                </a:lnTo>
                <a:lnTo>
                  <a:pt x="2252928" y="609600"/>
                </a:lnTo>
                <a:lnTo>
                  <a:pt x="2288053" y="635000"/>
                </a:lnTo>
                <a:lnTo>
                  <a:pt x="2320916" y="673100"/>
                </a:lnTo>
                <a:lnTo>
                  <a:pt x="2351368" y="698500"/>
                </a:lnTo>
                <a:lnTo>
                  <a:pt x="2379257" y="736600"/>
                </a:lnTo>
                <a:lnTo>
                  <a:pt x="2404430" y="774700"/>
                </a:lnTo>
                <a:lnTo>
                  <a:pt x="2426738" y="812800"/>
                </a:lnTo>
                <a:lnTo>
                  <a:pt x="2446029" y="850900"/>
                </a:lnTo>
                <a:lnTo>
                  <a:pt x="2462152" y="901700"/>
                </a:lnTo>
                <a:lnTo>
                  <a:pt x="2474955" y="939800"/>
                </a:lnTo>
                <a:lnTo>
                  <a:pt x="2484287" y="990600"/>
                </a:lnTo>
                <a:lnTo>
                  <a:pt x="2489998" y="1028700"/>
                </a:lnTo>
                <a:lnTo>
                  <a:pt x="2491935" y="1079500"/>
                </a:lnTo>
                <a:lnTo>
                  <a:pt x="2489998" y="1130300"/>
                </a:lnTo>
                <a:lnTo>
                  <a:pt x="2484287" y="1168400"/>
                </a:lnTo>
                <a:lnTo>
                  <a:pt x="2474955" y="1219200"/>
                </a:lnTo>
                <a:lnTo>
                  <a:pt x="2462152" y="1270000"/>
                </a:lnTo>
                <a:lnTo>
                  <a:pt x="2446029" y="1308100"/>
                </a:lnTo>
                <a:lnTo>
                  <a:pt x="2426738" y="1346200"/>
                </a:lnTo>
                <a:lnTo>
                  <a:pt x="2404430" y="1384300"/>
                </a:lnTo>
                <a:lnTo>
                  <a:pt x="2379257" y="1422400"/>
                </a:lnTo>
                <a:lnTo>
                  <a:pt x="2351368" y="1460500"/>
                </a:lnTo>
                <a:lnTo>
                  <a:pt x="2320916" y="1485900"/>
                </a:lnTo>
                <a:lnTo>
                  <a:pt x="2288053" y="1524000"/>
                </a:lnTo>
                <a:lnTo>
                  <a:pt x="2252928" y="1549400"/>
                </a:lnTo>
                <a:lnTo>
                  <a:pt x="2215693" y="1574800"/>
                </a:lnTo>
                <a:lnTo>
                  <a:pt x="2176501" y="1600200"/>
                </a:lnTo>
                <a:close/>
              </a:path>
              <a:path w="2492375" h="1663700">
                <a:moveTo>
                  <a:pt x="664682" y="571500"/>
                </a:moveTo>
                <a:lnTo>
                  <a:pt x="656289" y="558800"/>
                </a:lnTo>
                <a:lnTo>
                  <a:pt x="673125" y="558800"/>
                </a:lnTo>
                <a:lnTo>
                  <a:pt x="664682" y="571500"/>
                </a:lnTo>
                <a:close/>
              </a:path>
              <a:path w="2492375" h="1663700">
                <a:moveTo>
                  <a:pt x="1815667" y="571500"/>
                </a:moveTo>
                <a:lnTo>
                  <a:pt x="1796905" y="571500"/>
                </a:lnTo>
                <a:lnTo>
                  <a:pt x="1791369" y="558800"/>
                </a:lnTo>
                <a:lnTo>
                  <a:pt x="1839003" y="558800"/>
                </a:lnTo>
                <a:lnTo>
                  <a:pt x="1815667" y="571500"/>
                </a:lnTo>
                <a:close/>
              </a:path>
              <a:path w="2492375" h="1663700">
                <a:moveTo>
                  <a:pt x="1956454" y="1663700"/>
                </a:moveTo>
                <a:lnTo>
                  <a:pt x="535480" y="1663700"/>
                </a:lnTo>
                <a:lnTo>
                  <a:pt x="488764" y="1651000"/>
                </a:lnTo>
                <a:lnTo>
                  <a:pt x="2003170" y="1651000"/>
                </a:lnTo>
                <a:lnTo>
                  <a:pt x="1956454" y="1663700"/>
                </a:lnTo>
                <a:close/>
              </a:path>
            </a:pathLst>
          </a:custGeom>
          <a:solidFill>
            <a:srgbClr val="21A1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2236" y="1258752"/>
            <a:ext cx="443674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1299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1299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1299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1299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18159" y="507491"/>
            <a:ext cx="5021580" cy="149860"/>
          </a:xfrm>
          <a:custGeom>
            <a:avLst/>
            <a:gdLst/>
            <a:ahLst/>
            <a:cxnLst/>
            <a:rect l="l" t="t" r="r" b="b"/>
            <a:pathLst>
              <a:path w="5021580" h="149859">
                <a:moveTo>
                  <a:pt x="5021580" y="0"/>
                </a:moveTo>
                <a:lnTo>
                  <a:pt x="0" y="0"/>
                </a:lnTo>
                <a:lnTo>
                  <a:pt x="0" y="149351"/>
                </a:lnTo>
                <a:lnTo>
                  <a:pt x="5021580" y="149351"/>
                </a:lnTo>
                <a:lnTo>
                  <a:pt x="5021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443" y="250825"/>
            <a:ext cx="901573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1299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005" y="1102141"/>
            <a:ext cx="5584190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2928" y="6210300"/>
            <a:ext cx="5020310" cy="45720"/>
          </a:xfrm>
          <a:custGeom>
            <a:avLst/>
            <a:gdLst/>
            <a:ahLst/>
            <a:cxnLst/>
            <a:rect l="l" t="t" r="r" b="b"/>
            <a:pathLst>
              <a:path w="5020309" h="45720">
                <a:moveTo>
                  <a:pt x="5020056" y="0"/>
                </a:moveTo>
                <a:lnTo>
                  <a:pt x="0" y="0"/>
                </a:lnTo>
                <a:lnTo>
                  <a:pt x="0" y="45720"/>
                </a:lnTo>
                <a:lnTo>
                  <a:pt x="5020056" y="45720"/>
                </a:lnTo>
                <a:lnTo>
                  <a:pt x="5020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595" y="941070"/>
            <a:ext cx="5782310" cy="8940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spc="-75" dirty="0">
                <a:solidFill>
                  <a:srgbClr val="001F5F"/>
                </a:solidFill>
                <a:latin typeface="Arial"/>
                <a:cs typeface="Arial"/>
              </a:rPr>
              <a:t>Caravan</a:t>
            </a:r>
            <a:r>
              <a:rPr sz="3000" spc="-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60" dirty="0">
                <a:solidFill>
                  <a:srgbClr val="001F5F"/>
                </a:solidFill>
                <a:latin typeface="Arial"/>
                <a:cs typeface="Arial"/>
              </a:rPr>
              <a:t>Insurance</a:t>
            </a:r>
            <a:r>
              <a:rPr sz="3000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100" dirty="0">
                <a:solidFill>
                  <a:srgbClr val="001F5F"/>
                </a:solidFill>
                <a:latin typeface="Arial"/>
                <a:cs typeface="Arial"/>
              </a:rPr>
              <a:t>Policy</a:t>
            </a:r>
            <a:r>
              <a:rPr sz="3000" spc="-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01F5F"/>
                </a:solidFill>
                <a:latin typeface="Arial"/>
                <a:cs typeface="Arial"/>
              </a:rPr>
              <a:t>Uptake Prediction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595" y="1791461"/>
            <a:ext cx="552767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b="1" spc="5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1800" b="1" spc="-40" dirty="0">
                <a:solidFill>
                  <a:srgbClr val="006FC0"/>
                </a:solidFill>
                <a:latin typeface="Arial"/>
                <a:cs typeface="Arial"/>
              </a:rPr>
              <a:t>Utilizing</a:t>
            </a:r>
            <a:r>
              <a:rPr sz="1800" b="1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006FC0"/>
                </a:solidFill>
                <a:latin typeface="Arial"/>
                <a:cs typeface="Arial"/>
              </a:rPr>
              <a:t>Regression</a:t>
            </a:r>
            <a:r>
              <a:rPr sz="18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methods</a:t>
            </a:r>
            <a:r>
              <a:rPr sz="1800" b="1" spc="-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sz="1800" b="1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006FC0"/>
                </a:solidFill>
                <a:latin typeface="Arial"/>
                <a:cs typeface="Arial"/>
              </a:rPr>
              <a:t>Optimize</a:t>
            </a:r>
            <a:r>
              <a:rPr sz="1800" b="1" spc="-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Insurance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Offerings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54368" y="371856"/>
            <a:ext cx="5275580" cy="4231640"/>
            <a:chOff x="6754368" y="371856"/>
            <a:chExt cx="5275580" cy="42316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4368" y="385572"/>
              <a:ext cx="5214366" cy="42176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1276" y="371856"/>
              <a:ext cx="4868418" cy="385038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828" y="5490971"/>
            <a:ext cx="2194560" cy="5943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1840" y="3955541"/>
            <a:ext cx="6458585" cy="246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Regression</a:t>
            </a:r>
            <a:r>
              <a:rPr sz="20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&amp;</a:t>
            </a:r>
            <a:r>
              <a:rPr sz="20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Arial"/>
                <a:cs typeface="Arial"/>
              </a:rPr>
              <a:t>Time</a:t>
            </a:r>
            <a:r>
              <a:rPr sz="20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Series</a:t>
            </a:r>
            <a:r>
              <a:rPr sz="20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Analysis</a:t>
            </a:r>
            <a:r>
              <a:rPr sz="20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20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Arial"/>
                <a:cs typeface="Arial"/>
              </a:rPr>
              <a:t>(16:954:596:0)</a:t>
            </a:r>
            <a:endParaRPr sz="2000">
              <a:latin typeface="Arial"/>
              <a:cs typeface="Arial"/>
            </a:endParaRPr>
          </a:p>
          <a:p>
            <a:pPr marL="28575" marR="5100320">
              <a:lnSpc>
                <a:spcPct val="162100"/>
              </a:lnSpc>
              <a:spcBef>
                <a:spcPts val="1255"/>
              </a:spcBef>
            </a:pPr>
            <a:r>
              <a:rPr sz="1600" b="1" i="1" spc="-35" dirty="0">
                <a:latin typeface="Arial"/>
                <a:cs typeface="Arial"/>
              </a:rPr>
              <a:t>Presented</a:t>
            </a:r>
            <a:r>
              <a:rPr sz="1600" b="1" i="1" spc="-50" dirty="0">
                <a:latin typeface="Arial"/>
                <a:cs typeface="Arial"/>
              </a:rPr>
              <a:t> </a:t>
            </a:r>
            <a:r>
              <a:rPr sz="1600" b="1" i="1" spc="-25" dirty="0">
                <a:latin typeface="Arial"/>
                <a:cs typeface="Arial"/>
              </a:rPr>
              <a:t>by: </a:t>
            </a:r>
            <a:r>
              <a:rPr sz="1600" i="1" spc="-40" dirty="0">
                <a:latin typeface="Arial"/>
                <a:cs typeface="Arial"/>
              </a:rPr>
              <a:t>Sriram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spc="-70" dirty="0">
                <a:latin typeface="Arial"/>
                <a:cs typeface="Arial"/>
              </a:rPr>
              <a:t>Yasaswi </a:t>
            </a:r>
            <a:r>
              <a:rPr sz="1600" i="1" spc="-20" dirty="0">
                <a:latin typeface="Arial"/>
                <a:cs typeface="Arial"/>
              </a:rPr>
              <a:t>Chetan</a:t>
            </a:r>
            <a:r>
              <a:rPr sz="1600" i="1" spc="-7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Reddy </a:t>
            </a:r>
            <a:r>
              <a:rPr sz="1600" i="1" spc="-35" dirty="0">
                <a:latin typeface="Arial"/>
                <a:cs typeface="Arial"/>
              </a:rPr>
              <a:t>Nancy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Soni </a:t>
            </a:r>
            <a:r>
              <a:rPr sz="1600" i="1" spc="-40" dirty="0">
                <a:latin typeface="Arial"/>
                <a:cs typeface="Arial"/>
              </a:rPr>
              <a:t>Layakishore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475" y="507491"/>
            <a:ext cx="6986524" cy="61249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820" y="966596"/>
            <a:ext cx="46843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5" dirty="0">
                <a:solidFill>
                  <a:srgbClr val="000000"/>
                </a:solidFill>
                <a:latin typeface="Arial"/>
                <a:cs typeface="Arial"/>
              </a:rPr>
              <a:t>Correlation</a:t>
            </a:r>
            <a:r>
              <a:rPr sz="4400" spc="-2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25" dirty="0">
                <a:solidFill>
                  <a:srgbClr val="000000"/>
                </a:solidFill>
                <a:latin typeface="Arial"/>
                <a:cs typeface="Arial"/>
              </a:rPr>
              <a:t>Matrix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2484221"/>
            <a:ext cx="4526280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38225" indent="-342900">
              <a:lnSpc>
                <a:spcPct val="11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Ø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0" dirty="0">
                <a:latin typeface="Arial"/>
                <a:cs typeface="Arial"/>
              </a:rPr>
              <a:t>Red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tones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represent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positive correlations.</a:t>
            </a:r>
            <a:endParaRPr sz="2000">
              <a:latin typeface="Arial"/>
              <a:cs typeface="Arial"/>
            </a:endParaRPr>
          </a:p>
          <a:p>
            <a:pPr marL="355600" marR="911860" indent="-342900">
              <a:lnSpc>
                <a:spcPct val="11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Ø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40" dirty="0">
                <a:latin typeface="Arial"/>
                <a:cs typeface="Arial"/>
              </a:rPr>
              <a:t>Blue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tones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represent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negative </a:t>
            </a:r>
            <a:r>
              <a:rPr sz="2000" spc="-10" dirty="0">
                <a:latin typeface="Arial"/>
                <a:cs typeface="Arial"/>
              </a:rPr>
              <a:t>correlations.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101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Ø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Colors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closer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white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indicate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little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or </a:t>
            </a:r>
            <a:r>
              <a:rPr sz="2000" spc="-20" dirty="0">
                <a:latin typeface="Arial"/>
                <a:cs typeface="Arial"/>
              </a:rPr>
              <a:t>no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correlation.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67" y="1127760"/>
            <a:ext cx="10361676" cy="5494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948" y="968197"/>
            <a:ext cx="35623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000000"/>
                </a:solidFill>
                <a:latin typeface="Arial"/>
                <a:cs typeface="Arial"/>
              </a:rPr>
              <a:t>Limitations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63626" y="2776473"/>
            <a:ext cx="5285740" cy="3527425"/>
            <a:chOff x="563626" y="2776473"/>
            <a:chExt cx="5285740" cy="3527425"/>
          </a:xfrm>
        </p:grpSpPr>
        <p:sp>
          <p:nvSpPr>
            <p:cNvPr id="4" name="object 4"/>
            <p:cNvSpPr/>
            <p:nvPr/>
          </p:nvSpPr>
          <p:spPr>
            <a:xfrm>
              <a:off x="569976" y="2782823"/>
              <a:ext cx="4745990" cy="3013075"/>
            </a:xfrm>
            <a:custGeom>
              <a:avLst/>
              <a:gdLst/>
              <a:ahLst/>
              <a:cxnLst/>
              <a:rect l="l" t="t" r="r" b="b"/>
              <a:pathLst>
                <a:path w="4745990" h="3013075">
                  <a:moveTo>
                    <a:pt x="4444492" y="0"/>
                  </a:moveTo>
                  <a:lnTo>
                    <a:pt x="301294" y="0"/>
                  </a:lnTo>
                  <a:lnTo>
                    <a:pt x="252424" y="3942"/>
                  </a:lnTo>
                  <a:lnTo>
                    <a:pt x="206064" y="15357"/>
                  </a:lnTo>
                  <a:lnTo>
                    <a:pt x="162834" y="33624"/>
                  </a:lnTo>
                  <a:lnTo>
                    <a:pt x="123356" y="58123"/>
                  </a:lnTo>
                  <a:lnTo>
                    <a:pt x="88249" y="88233"/>
                  </a:lnTo>
                  <a:lnTo>
                    <a:pt x="58133" y="123334"/>
                  </a:lnTo>
                  <a:lnTo>
                    <a:pt x="33630" y="162806"/>
                  </a:lnTo>
                  <a:lnTo>
                    <a:pt x="15360" y="206028"/>
                  </a:lnTo>
                  <a:lnTo>
                    <a:pt x="3943" y="252381"/>
                  </a:lnTo>
                  <a:lnTo>
                    <a:pt x="0" y="301243"/>
                  </a:lnTo>
                  <a:lnTo>
                    <a:pt x="0" y="2711704"/>
                  </a:lnTo>
                  <a:lnTo>
                    <a:pt x="3943" y="2760560"/>
                  </a:lnTo>
                  <a:lnTo>
                    <a:pt x="15360" y="2806909"/>
                  </a:lnTo>
                  <a:lnTo>
                    <a:pt x="33630" y="2850130"/>
                  </a:lnTo>
                  <a:lnTo>
                    <a:pt x="58133" y="2889602"/>
                  </a:lnTo>
                  <a:lnTo>
                    <a:pt x="88249" y="2924705"/>
                  </a:lnTo>
                  <a:lnTo>
                    <a:pt x="123356" y="2954817"/>
                  </a:lnTo>
                  <a:lnTo>
                    <a:pt x="162834" y="2979318"/>
                  </a:lnTo>
                  <a:lnTo>
                    <a:pt x="206064" y="2997587"/>
                  </a:lnTo>
                  <a:lnTo>
                    <a:pt x="252424" y="3009004"/>
                  </a:lnTo>
                  <a:lnTo>
                    <a:pt x="301294" y="3012948"/>
                  </a:lnTo>
                  <a:lnTo>
                    <a:pt x="4444492" y="3012948"/>
                  </a:lnTo>
                  <a:lnTo>
                    <a:pt x="4493354" y="3009004"/>
                  </a:lnTo>
                  <a:lnTo>
                    <a:pt x="4539707" y="2997587"/>
                  </a:lnTo>
                  <a:lnTo>
                    <a:pt x="4582929" y="2979318"/>
                  </a:lnTo>
                  <a:lnTo>
                    <a:pt x="4622401" y="2954817"/>
                  </a:lnTo>
                  <a:lnTo>
                    <a:pt x="4657502" y="2924705"/>
                  </a:lnTo>
                  <a:lnTo>
                    <a:pt x="4687612" y="2889602"/>
                  </a:lnTo>
                  <a:lnTo>
                    <a:pt x="4712111" y="2850130"/>
                  </a:lnTo>
                  <a:lnTo>
                    <a:pt x="4730378" y="2806909"/>
                  </a:lnTo>
                  <a:lnTo>
                    <a:pt x="4741793" y="2760560"/>
                  </a:lnTo>
                  <a:lnTo>
                    <a:pt x="4745736" y="2711704"/>
                  </a:lnTo>
                  <a:lnTo>
                    <a:pt x="4745736" y="301243"/>
                  </a:lnTo>
                  <a:lnTo>
                    <a:pt x="4741793" y="252381"/>
                  </a:lnTo>
                  <a:lnTo>
                    <a:pt x="4730378" y="206028"/>
                  </a:lnTo>
                  <a:lnTo>
                    <a:pt x="4712111" y="162806"/>
                  </a:lnTo>
                  <a:lnTo>
                    <a:pt x="4687612" y="123334"/>
                  </a:lnTo>
                  <a:lnTo>
                    <a:pt x="4657502" y="88233"/>
                  </a:lnTo>
                  <a:lnTo>
                    <a:pt x="4622401" y="58123"/>
                  </a:lnTo>
                  <a:lnTo>
                    <a:pt x="4582929" y="33624"/>
                  </a:lnTo>
                  <a:lnTo>
                    <a:pt x="4539707" y="15357"/>
                  </a:lnTo>
                  <a:lnTo>
                    <a:pt x="4493354" y="3942"/>
                  </a:lnTo>
                  <a:lnTo>
                    <a:pt x="444449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976" y="2782823"/>
              <a:ext cx="4745990" cy="3013075"/>
            </a:xfrm>
            <a:custGeom>
              <a:avLst/>
              <a:gdLst/>
              <a:ahLst/>
              <a:cxnLst/>
              <a:rect l="l" t="t" r="r" b="b"/>
              <a:pathLst>
                <a:path w="4745990" h="3013075">
                  <a:moveTo>
                    <a:pt x="0" y="301243"/>
                  </a:moveTo>
                  <a:lnTo>
                    <a:pt x="3943" y="252381"/>
                  </a:lnTo>
                  <a:lnTo>
                    <a:pt x="15360" y="206028"/>
                  </a:lnTo>
                  <a:lnTo>
                    <a:pt x="33630" y="162806"/>
                  </a:lnTo>
                  <a:lnTo>
                    <a:pt x="58133" y="123334"/>
                  </a:lnTo>
                  <a:lnTo>
                    <a:pt x="88249" y="88233"/>
                  </a:lnTo>
                  <a:lnTo>
                    <a:pt x="123356" y="58123"/>
                  </a:lnTo>
                  <a:lnTo>
                    <a:pt x="162834" y="33624"/>
                  </a:lnTo>
                  <a:lnTo>
                    <a:pt x="206064" y="15357"/>
                  </a:lnTo>
                  <a:lnTo>
                    <a:pt x="252424" y="3942"/>
                  </a:lnTo>
                  <a:lnTo>
                    <a:pt x="301294" y="0"/>
                  </a:lnTo>
                  <a:lnTo>
                    <a:pt x="4444492" y="0"/>
                  </a:lnTo>
                  <a:lnTo>
                    <a:pt x="4493354" y="3942"/>
                  </a:lnTo>
                  <a:lnTo>
                    <a:pt x="4539707" y="15357"/>
                  </a:lnTo>
                  <a:lnTo>
                    <a:pt x="4582929" y="33624"/>
                  </a:lnTo>
                  <a:lnTo>
                    <a:pt x="4622401" y="58123"/>
                  </a:lnTo>
                  <a:lnTo>
                    <a:pt x="4657502" y="88233"/>
                  </a:lnTo>
                  <a:lnTo>
                    <a:pt x="4687612" y="123334"/>
                  </a:lnTo>
                  <a:lnTo>
                    <a:pt x="4712111" y="162806"/>
                  </a:lnTo>
                  <a:lnTo>
                    <a:pt x="4730378" y="206028"/>
                  </a:lnTo>
                  <a:lnTo>
                    <a:pt x="4741793" y="252381"/>
                  </a:lnTo>
                  <a:lnTo>
                    <a:pt x="4745736" y="301243"/>
                  </a:lnTo>
                  <a:lnTo>
                    <a:pt x="4745736" y="2711704"/>
                  </a:lnTo>
                  <a:lnTo>
                    <a:pt x="4741793" y="2760560"/>
                  </a:lnTo>
                  <a:lnTo>
                    <a:pt x="4730378" y="2806909"/>
                  </a:lnTo>
                  <a:lnTo>
                    <a:pt x="4712111" y="2850130"/>
                  </a:lnTo>
                  <a:lnTo>
                    <a:pt x="4687612" y="2889602"/>
                  </a:lnTo>
                  <a:lnTo>
                    <a:pt x="4657502" y="2924705"/>
                  </a:lnTo>
                  <a:lnTo>
                    <a:pt x="4622401" y="2954817"/>
                  </a:lnTo>
                  <a:lnTo>
                    <a:pt x="4582929" y="2979318"/>
                  </a:lnTo>
                  <a:lnTo>
                    <a:pt x="4539707" y="2997587"/>
                  </a:lnTo>
                  <a:lnTo>
                    <a:pt x="4493354" y="3009004"/>
                  </a:lnTo>
                  <a:lnTo>
                    <a:pt x="4444492" y="3012948"/>
                  </a:lnTo>
                  <a:lnTo>
                    <a:pt x="301294" y="3012948"/>
                  </a:lnTo>
                  <a:lnTo>
                    <a:pt x="252424" y="3009004"/>
                  </a:lnTo>
                  <a:lnTo>
                    <a:pt x="206064" y="2997587"/>
                  </a:lnTo>
                  <a:lnTo>
                    <a:pt x="162834" y="2979318"/>
                  </a:lnTo>
                  <a:lnTo>
                    <a:pt x="123356" y="2954817"/>
                  </a:lnTo>
                  <a:lnTo>
                    <a:pt x="88249" y="2924705"/>
                  </a:lnTo>
                  <a:lnTo>
                    <a:pt x="58133" y="2889602"/>
                  </a:lnTo>
                  <a:lnTo>
                    <a:pt x="33630" y="2850130"/>
                  </a:lnTo>
                  <a:lnTo>
                    <a:pt x="15360" y="2806909"/>
                  </a:lnTo>
                  <a:lnTo>
                    <a:pt x="3943" y="2760560"/>
                  </a:lnTo>
                  <a:lnTo>
                    <a:pt x="0" y="2711704"/>
                  </a:lnTo>
                  <a:lnTo>
                    <a:pt x="0" y="301243"/>
                  </a:lnTo>
                  <a:close/>
                </a:path>
              </a:pathLst>
            </a:custGeom>
            <a:ln w="1270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7280" y="3282695"/>
              <a:ext cx="4745990" cy="3014980"/>
            </a:xfrm>
            <a:custGeom>
              <a:avLst/>
              <a:gdLst/>
              <a:ahLst/>
              <a:cxnLst/>
              <a:rect l="l" t="t" r="r" b="b"/>
              <a:pathLst>
                <a:path w="4745990" h="3014979">
                  <a:moveTo>
                    <a:pt x="4444237" y="0"/>
                  </a:moveTo>
                  <a:lnTo>
                    <a:pt x="301497" y="0"/>
                  </a:lnTo>
                  <a:lnTo>
                    <a:pt x="252588" y="3946"/>
                  </a:lnTo>
                  <a:lnTo>
                    <a:pt x="206192" y="15372"/>
                  </a:lnTo>
                  <a:lnTo>
                    <a:pt x="162932" y="33655"/>
                  </a:lnTo>
                  <a:lnTo>
                    <a:pt x="123427" y="58176"/>
                  </a:lnTo>
                  <a:lnTo>
                    <a:pt x="88298" y="88312"/>
                  </a:lnTo>
                  <a:lnTo>
                    <a:pt x="58165" y="123443"/>
                  </a:lnTo>
                  <a:lnTo>
                    <a:pt x="33648" y="162949"/>
                  </a:lnTo>
                  <a:lnTo>
                    <a:pt x="15368" y="206207"/>
                  </a:lnTo>
                  <a:lnTo>
                    <a:pt x="3945" y="252597"/>
                  </a:lnTo>
                  <a:lnTo>
                    <a:pt x="0" y="301498"/>
                  </a:lnTo>
                  <a:lnTo>
                    <a:pt x="0" y="2713024"/>
                  </a:lnTo>
                  <a:lnTo>
                    <a:pt x="3945" y="2761921"/>
                  </a:lnTo>
                  <a:lnTo>
                    <a:pt x="15368" y="2808305"/>
                  </a:lnTo>
                  <a:lnTo>
                    <a:pt x="33648" y="2851556"/>
                  </a:lnTo>
                  <a:lnTo>
                    <a:pt x="58165" y="2891055"/>
                  </a:lnTo>
                  <a:lnTo>
                    <a:pt x="88298" y="2926180"/>
                  </a:lnTo>
                  <a:lnTo>
                    <a:pt x="123427" y="2956310"/>
                  </a:lnTo>
                  <a:lnTo>
                    <a:pt x="162932" y="2980824"/>
                  </a:lnTo>
                  <a:lnTo>
                    <a:pt x="206192" y="2999103"/>
                  </a:lnTo>
                  <a:lnTo>
                    <a:pt x="252588" y="3010526"/>
                  </a:lnTo>
                  <a:lnTo>
                    <a:pt x="301497" y="3014472"/>
                  </a:lnTo>
                  <a:lnTo>
                    <a:pt x="4444237" y="3014472"/>
                  </a:lnTo>
                  <a:lnTo>
                    <a:pt x="4493138" y="3010526"/>
                  </a:lnTo>
                  <a:lnTo>
                    <a:pt x="4539528" y="2999103"/>
                  </a:lnTo>
                  <a:lnTo>
                    <a:pt x="4582786" y="2980824"/>
                  </a:lnTo>
                  <a:lnTo>
                    <a:pt x="4622292" y="2956310"/>
                  </a:lnTo>
                  <a:lnTo>
                    <a:pt x="4657423" y="2926180"/>
                  </a:lnTo>
                  <a:lnTo>
                    <a:pt x="4687559" y="2891055"/>
                  </a:lnTo>
                  <a:lnTo>
                    <a:pt x="4712080" y="2851556"/>
                  </a:lnTo>
                  <a:lnTo>
                    <a:pt x="4730363" y="2808305"/>
                  </a:lnTo>
                  <a:lnTo>
                    <a:pt x="4741789" y="2761921"/>
                  </a:lnTo>
                  <a:lnTo>
                    <a:pt x="4745735" y="2713024"/>
                  </a:lnTo>
                  <a:lnTo>
                    <a:pt x="4745735" y="301498"/>
                  </a:lnTo>
                  <a:lnTo>
                    <a:pt x="4741789" y="252597"/>
                  </a:lnTo>
                  <a:lnTo>
                    <a:pt x="4730363" y="206207"/>
                  </a:lnTo>
                  <a:lnTo>
                    <a:pt x="4712080" y="162949"/>
                  </a:lnTo>
                  <a:lnTo>
                    <a:pt x="4687559" y="123443"/>
                  </a:lnTo>
                  <a:lnTo>
                    <a:pt x="4657423" y="88312"/>
                  </a:lnTo>
                  <a:lnTo>
                    <a:pt x="4622292" y="58176"/>
                  </a:lnTo>
                  <a:lnTo>
                    <a:pt x="4582786" y="33655"/>
                  </a:lnTo>
                  <a:lnTo>
                    <a:pt x="4539528" y="15372"/>
                  </a:lnTo>
                  <a:lnTo>
                    <a:pt x="4493138" y="3946"/>
                  </a:lnTo>
                  <a:lnTo>
                    <a:pt x="4444237" y="0"/>
                  </a:lnTo>
                  <a:close/>
                </a:path>
              </a:pathLst>
            </a:custGeom>
            <a:solidFill>
              <a:srgbClr val="F7F7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7280" y="3282695"/>
              <a:ext cx="4745990" cy="3014980"/>
            </a:xfrm>
            <a:custGeom>
              <a:avLst/>
              <a:gdLst/>
              <a:ahLst/>
              <a:cxnLst/>
              <a:rect l="l" t="t" r="r" b="b"/>
              <a:pathLst>
                <a:path w="4745990" h="3014979">
                  <a:moveTo>
                    <a:pt x="0" y="301498"/>
                  </a:moveTo>
                  <a:lnTo>
                    <a:pt x="3945" y="252597"/>
                  </a:lnTo>
                  <a:lnTo>
                    <a:pt x="15368" y="206207"/>
                  </a:lnTo>
                  <a:lnTo>
                    <a:pt x="33648" y="162949"/>
                  </a:lnTo>
                  <a:lnTo>
                    <a:pt x="58165" y="123443"/>
                  </a:lnTo>
                  <a:lnTo>
                    <a:pt x="88298" y="88312"/>
                  </a:lnTo>
                  <a:lnTo>
                    <a:pt x="123427" y="58176"/>
                  </a:lnTo>
                  <a:lnTo>
                    <a:pt x="162932" y="33655"/>
                  </a:lnTo>
                  <a:lnTo>
                    <a:pt x="206192" y="15372"/>
                  </a:lnTo>
                  <a:lnTo>
                    <a:pt x="252588" y="3946"/>
                  </a:lnTo>
                  <a:lnTo>
                    <a:pt x="301497" y="0"/>
                  </a:lnTo>
                  <a:lnTo>
                    <a:pt x="4444237" y="0"/>
                  </a:lnTo>
                  <a:lnTo>
                    <a:pt x="4493138" y="3946"/>
                  </a:lnTo>
                  <a:lnTo>
                    <a:pt x="4539528" y="15372"/>
                  </a:lnTo>
                  <a:lnTo>
                    <a:pt x="4582786" y="33655"/>
                  </a:lnTo>
                  <a:lnTo>
                    <a:pt x="4622292" y="58176"/>
                  </a:lnTo>
                  <a:lnTo>
                    <a:pt x="4657423" y="88312"/>
                  </a:lnTo>
                  <a:lnTo>
                    <a:pt x="4687559" y="123443"/>
                  </a:lnTo>
                  <a:lnTo>
                    <a:pt x="4712080" y="162949"/>
                  </a:lnTo>
                  <a:lnTo>
                    <a:pt x="4730363" y="206207"/>
                  </a:lnTo>
                  <a:lnTo>
                    <a:pt x="4741789" y="252597"/>
                  </a:lnTo>
                  <a:lnTo>
                    <a:pt x="4745735" y="301498"/>
                  </a:lnTo>
                  <a:lnTo>
                    <a:pt x="4745735" y="2713024"/>
                  </a:lnTo>
                  <a:lnTo>
                    <a:pt x="4741789" y="2761921"/>
                  </a:lnTo>
                  <a:lnTo>
                    <a:pt x="4730363" y="2808305"/>
                  </a:lnTo>
                  <a:lnTo>
                    <a:pt x="4712080" y="2851556"/>
                  </a:lnTo>
                  <a:lnTo>
                    <a:pt x="4687559" y="2891055"/>
                  </a:lnTo>
                  <a:lnTo>
                    <a:pt x="4657423" y="2926180"/>
                  </a:lnTo>
                  <a:lnTo>
                    <a:pt x="4622292" y="2956310"/>
                  </a:lnTo>
                  <a:lnTo>
                    <a:pt x="4582786" y="2980824"/>
                  </a:lnTo>
                  <a:lnTo>
                    <a:pt x="4539528" y="2999103"/>
                  </a:lnTo>
                  <a:lnTo>
                    <a:pt x="4493138" y="3010526"/>
                  </a:lnTo>
                  <a:lnTo>
                    <a:pt x="4444237" y="3014472"/>
                  </a:lnTo>
                  <a:lnTo>
                    <a:pt x="301497" y="3014472"/>
                  </a:lnTo>
                  <a:lnTo>
                    <a:pt x="252588" y="3010526"/>
                  </a:lnTo>
                  <a:lnTo>
                    <a:pt x="206192" y="2999103"/>
                  </a:lnTo>
                  <a:lnTo>
                    <a:pt x="162932" y="2980824"/>
                  </a:lnTo>
                  <a:lnTo>
                    <a:pt x="123427" y="2956310"/>
                  </a:lnTo>
                  <a:lnTo>
                    <a:pt x="88298" y="2926180"/>
                  </a:lnTo>
                  <a:lnTo>
                    <a:pt x="58165" y="2891055"/>
                  </a:lnTo>
                  <a:lnTo>
                    <a:pt x="33648" y="2851556"/>
                  </a:lnTo>
                  <a:lnTo>
                    <a:pt x="15368" y="2808305"/>
                  </a:lnTo>
                  <a:lnTo>
                    <a:pt x="3945" y="2761921"/>
                  </a:lnTo>
                  <a:lnTo>
                    <a:pt x="0" y="2713024"/>
                  </a:lnTo>
                  <a:lnTo>
                    <a:pt x="0" y="301498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04314" y="3418458"/>
            <a:ext cx="3931920" cy="26644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-635" algn="ctr">
              <a:lnSpc>
                <a:spcPct val="90200"/>
              </a:lnSpc>
              <a:spcBef>
                <a:spcPts val="415"/>
              </a:spcBef>
            </a:pPr>
            <a:r>
              <a:rPr sz="2700" spc="-10" dirty="0">
                <a:latin typeface="Arial"/>
                <a:cs typeface="Arial"/>
              </a:rPr>
              <a:t>Correlation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vs.</a:t>
            </a:r>
            <a:r>
              <a:rPr sz="2700" spc="-13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Causation: </a:t>
            </a:r>
            <a:r>
              <a:rPr sz="2700" dirty="0">
                <a:latin typeface="Arial"/>
                <a:cs typeface="Arial"/>
              </a:rPr>
              <a:t>It's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important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to</a:t>
            </a:r>
            <a:r>
              <a:rPr sz="2700" spc="-8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note</a:t>
            </a:r>
            <a:r>
              <a:rPr sz="2700" spc="-90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that </a:t>
            </a:r>
            <a:r>
              <a:rPr sz="2700" dirty="0">
                <a:latin typeface="Arial"/>
                <a:cs typeface="Arial"/>
              </a:rPr>
              <a:t>correlation</a:t>
            </a:r>
            <a:r>
              <a:rPr sz="2700" spc="-125" dirty="0">
                <a:latin typeface="Arial"/>
                <a:cs typeface="Arial"/>
              </a:rPr>
              <a:t> </a:t>
            </a:r>
            <a:r>
              <a:rPr sz="2700" spc="-30" dirty="0">
                <a:latin typeface="Arial"/>
                <a:cs typeface="Arial"/>
              </a:rPr>
              <a:t>does</a:t>
            </a:r>
            <a:r>
              <a:rPr sz="2700" spc="-1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not</a:t>
            </a:r>
            <a:r>
              <a:rPr sz="2700" spc="-12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imply causation.</a:t>
            </a:r>
            <a:r>
              <a:rPr sz="2700" spc="-170" dirty="0">
                <a:latin typeface="Arial"/>
                <a:cs typeface="Arial"/>
              </a:rPr>
              <a:t> </a:t>
            </a:r>
            <a:r>
              <a:rPr sz="2700" spc="-155" dirty="0">
                <a:latin typeface="Arial"/>
                <a:cs typeface="Arial"/>
              </a:rPr>
              <a:t>The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observed relationships</a:t>
            </a:r>
            <a:r>
              <a:rPr sz="2700" spc="-1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do</a:t>
            </a:r>
            <a:r>
              <a:rPr sz="2700" spc="-16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not </a:t>
            </a:r>
            <a:r>
              <a:rPr sz="2700" spc="-35" dirty="0">
                <a:latin typeface="Arial"/>
                <a:cs typeface="Arial"/>
              </a:rPr>
              <a:t>necessarily</a:t>
            </a:r>
            <a:r>
              <a:rPr sz="2700" spc="-114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mean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that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one </a:t>
            </a:r>
            <a:r>
              <a:rPr sz="2700" spc="-35" dirty="0">
                <a:latin typeface="Arial"/>
                <a:cs typeface="Arial"/>
              </a:rPr>
              <a:t>variable</a:t>
            </a:r>
            <a:r>
              <a:rPr sz="2700" spc="-150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causes</a:t>
            </a:r>
            <a:r>
              <a:rPr sz="2700" spc="-1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the</a:t>
            </a:r>
            <a:r>
              <a:rPr sz="2700" spc="-13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other.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63970" y="2776473"/>
            <a:ext cx="5285740" cy="3527425"/>
            <a:chOff x="6363970" y="2776473"/>
            <a:chExt cx="5285740" cy="3527425"/>
          </a:xfrm>
        </p:grpSpPr>
        <p:sp>
          <p:nvSpPr>
            <p:cNvPr id="10" name="object 10"/>
            <p:cNvSpPr/>
            <p:nvPr/>
          </p:nvSpPr>
          <p:spPr>
            <a:xfrm>
              <a:off x="6370320" y="2782823"/>
              <a:ext cx="4745990" cy="3013075"/>
            </a:xfrm>
            <a:custGeom>
              <a:avLst/>
              <a:gdLst/>
              <a:ahLst/>
              <a:cxnLst/>
              <a:rect l="l" t="t" r="r" b="b"/>
              <a:pathLst>
                <a:path w="4745990" h="3013075">
                  <a:moveTo>
                    <a:pt x="4444491" y="0"/>
                  </a:moveTo>
                  <a:lnTo>
                    <a:pt x="301244" y="0"/>
                  </a:lnTo>
                  <a:lnTo>
                    <a:pt x="252381" y="3942"/>
                  </a:lnTo>
                  <a:lnTo>
                    <a:pt x="206028" y="15357"/>
                  </a:lnTo>
                  <a:lnTo>
                    <a:pt x="162806" y="33624"/>
                  </a:lnTo>
                  <a:lnTo>
                    <a:pt x="123334" y="58123"/>
                  </a:lnTo>
                  <a:lnTo>
                    <a:pt x="88233" y="88233"/>
                  </a:lnTo>
                  <a:lnTo>
                    <a:pt x="58123" y="123334"/>
                  </a:lnTo>
                  <a:lnTo>
                    <a:pt x="33624" y="162806"/>
                  </a:lnTo>
                  <a:lnTo>
                    <a:pt x="15357" y="206028"/>
                  </a:lnTo>
                  <a:lnTo>
                    <a:pt x="3942" y="252381"/>
                  </a:lnTo>
                  <a:lnTo>
                    <a:pt x="0" y="301243"/>
                  </a:lnTo>
                  <a:lnTo>
                    <a:pt x="0" y="2711704"/>
                  </a:lnTo>
                  <a:lnTo>
                    <a:pt x="3942" y="2760560"/>
                  </a:lnTo>
                  <a:lnTo>
                    <a:pt x="15357" y="2806909"/>
                  </a:lnTo>
                  <a:lnTo>
                    <a:pt x="33624" y="2850130"/>
                  </a:lnTo>
                  <a:lnTo>
                    <a:pt x="58123" y="2889602"/>
                  </a:lnTo>
                  <a:lnTo>
                    <a:pt x="88233" y="2924705"/>
                  </a:lnTo>
                  <a:lnTo>
                    <a:pt x="123334" y="2954817"/>
                  </a:lnTo>
                  <a:lnTo>
                    <a:pt x="162806" y="2979318"/>
                  </a:lnTo>
                  <a:lnTo>
                    <a:pt x="206028" y="2997587"/>
                  </a:lnTo>
                  <a:lnTo>
                    <a:pt x="252381" y="3009004"/>
                  </a:lnTo>
                  <a:lnTo>
                    <a:pt x="301244" y="3012948"/>
                  </a:lnTo>
                  <a:lnTo>
                    <a:pt x="4444491" y="3012948"/>
                  </a:lnTo>
                  <a:lnTo>
                    <a:pt x="4493354" y="3009004"/>
                  </a:lnTo>
                  <a:lnTo>
                    <a:pt x="4539707" y="2997587"/>
                  </a:lnTo>
                  <a:lnTo>
                    <a:pt x="4582929" y="2979318"/>
                  </a:lnTo>
                  <a:lnTo>
                    <a:pt x="4622401" y="2954817"/>
                  </a:lnTo>
                  <a:lnTo>
                    <a:pt x="4657502" y="2924705"/>
                  </a:lnTo>
                  <a:lnTo>
                    <a:pt x="4687612" y="2889602"/>
                  </a:lnTo>
                  <a:lnTo>
                    <a:pt x="4712111" y="2850130"/>
                  </a:lnTo>
                  <a:lnTo>
                    <a:pt x="4730378" y="2806909"/>
                  </a:lnTo>
                  <a:lnTo>
                    <a:pt x="4741793" y="2760560"/>
                  </a:lnTo>
                  <a:lnTo>
                    <a:pt x="4745735" y="2711704"/>
                  </a:lnTo>
                  <a:lnTo>
                    <a:pt x="4745735" y="301243"/>
                  </a:lnTo>
                  <a:lnTo>
                    <a:pt x="4741793" y="252381"/>
                  </a:lnTo>
                  <a:lnTo>
                    <a:pt x="4730378" y="206028"/>
                  </a:lnTo>
                  <a:lnTo>
                    <a:pt x="4712111" y="162806"/>
                  </a:lnTo>
                  <a:lnTo>
                    <a:pt x="4687612" y="123334"/>
                  </a:lnTo>
                  <a:lnTo>
                    <a:pt x="4657502" y="88233"/>
                  </a:lnTo>
                  <a:lnTo>
                    <a:pt x="4622401" y="58123"/>
                  </a:lnTo>
                  <a:lnTo>
                    <a:pt x="4582929" y="33624"/>
                  </a:lnTo>
                  <a:lnTo>
                    <a:pt x="4539707" y="15357"/>
                  </a:lnTo>
                  <a:lnTo>
                    <a:pt x="4493354" y="3942"/>
                  </a:lnTo>
                  <a:lnTo>
                    <a:pt x="444449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70320" y="2782823"/>
              <a:ext cx="4745990" cy="3013075"/>
            </a:xfrm>
            <a:custGeom>
              <a:avLst/>
              <a:gdLst/>
              <a:ahLst/>
              <a:cxnLst/>
              <a:rect l="l" t="t" r="r" b="b"/>
              <a:pathLst>
                <a:path w="4745990" h="3013075">
                  <a:moveTo>
                    <a:pt x="0" y="301243"/>
                  </a:moveTo>
                  <a:lnTo>
                    <a:pt x="3942" y="252381"/>
                  </a:lnTo>
                  <a:lnTo>
                    <a:pt x="15357" y="206028"/>
                  </a:lnTo>
                  <a:lnTo>
                    <a:pt x="33624" y="162806"/>
                  </a:lnTo>
                  <a:lnTo>
                    <a:pt x="58123" y="123334"/>
                  </a:lnTo>
                  <a:lnTo>
                    <a:pt x="88233" y="88233"/>
                  </a:lnTo>
                  <a:lnTo>
                    <a:pt x="123334" y="58123"/>
                  </a:lnTo>
                  <a:lnTo>
                    <a:pt x="162806" y="33624"/>
                  </a:lnTo>
                  <a:lnTo>
                    <a:pt x="206028" y="15357"/>
                  </a:lnTo>
                  <a:lnTo>
                    <a:pt x="252381" y="3942"/>
                  </a:lnTo>
                  <a:lnTo>
                    <a:pt x="301244" y="0"/>
                  </a:lnTo>
                  <a:lnTo>
                    <a:pt x="4444491" y="0"/>
                  </a:lnTo>
                  <a:lnTo>
                    <a:pt x="4493354" y="3942"/>
                  </a:lnTo>
                  <a:lnTo>
                    <a:pt x="4539707" y="15357"/>
                  </a:lnTo>
                  <a:lnTo>
                    <a:pt x="4582929" y="33624"/>
                  </a:lnTo>
                  <a:lnTo>
                    <a:pt x="4622401" y="58123"/>
                  </a:lnTo>
                  <a:lnTo>
                    <a:pt x="4657502" y="88233"/>
                  </a:lnTo>
                  <a:lnTo>
                    <a:pt x="4687612" y="123334"/>
                  </a:lnTo>
                  <a:lnTo>
                    <a:pt x="4712111" y="162806"/>
                  </a:lnTo>
                  <a:lnTo>
                    <a:pt x="4730378" y="206028"/>
                  </a:lnTo>
                  <a:lnTo>
                    <a:pt x="4741793" y="252381"/>
                  </a:lnTo>
                  <a:lnTo>
                    <a:pt x="4745735" y="301243"/>
                  </a:lnTo>
                  <a:lnTo>
                    <a:pt x="4745735" y="2711704"/>
                  </a:lnTo>
                  <a:lnTo>
                    <a:pt x="4741793" y="2760560"/>
                  </a:lnTo>
                  <a:lnTo>
                    <a:pt x="4730378" y="2806909"/>
                  </a:lnTo>
                  <a:lnTo>
                    <a:pt x="4712111" y="2850130"/>
                  </a:lnTo>
                  <a:lnTo>
                    <a:pt x="4687612" y="2889602"/>
                  </a:lnTo>
                  <a:lnTo>
                    <a:pt x="4657502" y="2924705"/>
                  </a:lnTo>
                  <a:lnTo>
                    <a:pt x="4622401" y="2954817"/>
                  </a:lnTo>
                  <a:lnTo>
                    <a:pt x="4582929" y="2979318"/>
                  </a:lnTo>
                  <a:lnTo>
                    <a:pt x="4539707" y="2997587"/>
                  </a:lnTo>
                  <a:lnTo>
                    <a:pt x="4493354" y="3009004"/>
                  </a:lnTo>
                  <a:lnTo>
                    <a:pt x="4444491" y="3012948"/>
                  </a:lnTo>
                  <a:lnTo>
                    <a:pt x="301244" y="3012948"/>
                  </a:lnTo>
                  <a:lnTo>
                    <a:pt x="252381" y="3009004"/>
                  </a:lnTo>
                  <a:lnTo>
                    <a:pt x="206028" y="2997587"/>
                  </a:lnTo>
                  <a:lnTo>
                    <a:pt x="162806" y="2979318"/>
                  </a:lnTo>
                  <a:lnTo>
                    <a:pt x="123334" y="2954817"/>
                  </a:lnTo>
                  <a:lnTo>
                    <a:pt x="88233" y="2924705"/>
                  </a:lnTo>
                  <a:lnTo>
                    <a:pt x="58123" y="2889602"/>
                  </a:lnTo>
                  <a:lnTo>
                    <a:pt x="33624" y="2850130"/>
                  </a:lnTo>
                  <a:lnTo>
                    <a:pt x="15357" y="2806909"/>
                  </a:lnTo>
                  <a:lnTo>
                    <a:pt x="3942" y="2760560"/>
                  </a:lnTo>
                  <a:lnTo>
                    <a:pt x="0" y="2711704"/>
                  </a:lnTo>
                  <a:lnTo>
                    <a:pt x="0" y="301243"/>
                  </a:lnTo>
                  <a:close/>
                </a:path>
              </a:pathLst>
            </a:custGeom>
            <a:ln w="12700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97624" y="3282695"/>
              <a:ext cx="4745990" cy="3014980"/>
            </a:xfrm>
            <a:custGeom>
              <a:avLst/>
              <a:gdLst/>
              <a:ahLst/>
              <a:cxnLst/>
              <a:rect l="l" t="t" r="r" b="b"/>
              <a:pathLst>
                <a:path w="4745990" h="3014979">
                  <a:moveTo>
                    <a:pt x="4444237" y="0"/>
                  </a:moveTo>
                  <a:lnTo>
                    <a:pt x="301498" y="0"/>
                  </a:lnTo>
                  <a:lnTo>
                    <a:pt x="252597" y="3946"/>
                  </a:lnTo>
                  <a:lnTo>
                    <a:pt x="206207" y="15372"/>
                  </a:lnTo>
                  <a:lnTo>
                    <a:pt x="162949" y="33655"/>
                  </a:lnTo>
                  <a:lnTo>
                    <a:pt x="123443" y="58176"/>
                  </a:lnTo>
                  <a:lnTo>
                    <a:pt x="88312" y="88312"/>
                  </a:lnTo>
                  <a:lnTo>
                    <a:pt x="58176" y="123443"/>
                  </a:lnTo>
                  <a:lnTo>
                    <a:pt x="33655" y="162949"/>
                  </a:lnTo>
                  <a:lnTo>
                    <a:pt x="15372" y="206207"/>
                  </a:lnTo>
                  <a:lnTo>
                    <a:pt x="3946" y="252597"/>
                  </a:lnTo>
                  <a:lnTo>
                    <a:pt x="0" y="301498"/>
                  </a:lnTo>
                  <a:lnTo>
                    <a:pt x="0" y="2713024"/>
                  </a:lnTo>
                  <a:lnTo>
                    <a:pt x="3946" y="2761921"/>
                  </a:lnTo>
                  <a:lnTo>
                    <a:pt x="15372" y="2808305"/>
                  </a:lnTo>
                  <a:lnTo>
                    <a:pt x="33655" y="2851556"/>
                  </a:lnTo>
                  <a:lnTo>
                    <a:pt x="58176" y="2891055"/>
                  </a:lnTo>
                  <a:lnTo>
                    <a:pt x="88312" y="2926180"/>
                  </a:lnTo>
                  <a:lnTo>
                    <a:pt x="123444" y="2956310"/>
                  </a:lnTo>
                  <a:lnTo>
                    <a:pt x="162949" y="2980824"/>
                  </a:lnTo>
                  <a:lnTo>
                    <a:pt x="206207" y="2999103"/>
                  </a:lnTo>
                  <a:lnTo>
                    <a:pt x="252597" y="3010526"/>
                  </a:lnTo>
                  <a:lnTo>
                    <a:pt x="301498" y="3014472"/>
                  </a:lnTo>
                  <a:lnTo>
                    <a:pt x="4444237" y="3014472"/>
                  </a:lnTo>
                  <a:lnTo>
                    <a:pt x="4493138" y="3010526"/>
                  </a:lnTo>
                  <a:lnTo>
                    <a:pt x="4539528" y="2999103"/>
                  </a:lnTo>
                  <a:lnTo>
                    <a:pt x="4582786" y="2980824"/>
                  </a:lnTo>
                  <a:lnTo>
                    <a:pt x="4622292" y="2956310"/>
                  </a:lnTo>
                  <a:lnTo>
                    <a:pt x="4657423" y="2926180"/>
                  </a:lnTo>
                  <a:lnTo>
                    <a:pt x="4687559" y="2891055"/>
                  </a:lnTo>
                  <a:lnTo>
                    <a:pt x="4712080" y="2851556"/>
                  </a:lnTo>
                  <a:lnTo>
                    <a:pt x="4730363" y="2808305"/>
                  </a:lnTo>
                  <a:lnTo>
                    <a:pt x="4741789" y="2761921"/>
                  </a:lnTo>
                  <a:lnTo>
                    <a:pt x="4745735" y="2713024"/>
                  </a:lnTo>
                  <a:lnTo>
                    <a:pt x="4745735" y="301498"/>
                  </a:lnTo>
                  <a:lnTo>
                    <a:pt x="4741789" y="252597"/>
                  </a:lnTo>
                  <a:lnTo>
                    <a:pt x="4730363" y="206207"/>
                  </a:lnTo>
                  <a:lnTo>
                    <a:pt x="4712080" y="162949"/>
                  </a:lnTo>
                  <a:lnTo>
                    <a:pt x="4687559" y="123443"/>
                  </a:lnTo>
                  <a:lnTo>
                    <a:pt x="4657423" y="88312"/>
                  </a:lnTo>
                  <a:lnTo>
                    <a:pt x="4622291" y="58176"/>
                  </a:lnTo>
                  <a:lnTo>
                    <a:pt x="4582786" y="33655"/>
                  </a:lnTo>
                  <a:lnTo>
                    <a:pt x="4539528" y="15372"/>
                  </a:lnTo>
                  <a:lnTo>
                    <a:pt x="4493138" y="3946"/>
                  </a:lnTo>
                  <a:lnTo>
                    <a:pt x="4444237" y="0"/>
                  </a:lnTo>
                  <a:close/>
                </a:path>
              </a:pathLst>
            </a:custGeom>
            <a:solidFill>
              <a:srgbClr val="F7F7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97624" y="3282695"/>
              <a:ext cx="4745990" cy="3014980"/>
            </a:xfrm>
            <a:custGeom>
              <a:avLst/>
              <a:gdLst/>
              <a:ahLst/>
              <a:cxnLst/>
              <a:rect l="l" t="t" r="r" b="b"/>
              <a:pathLst>
                <a:path w="4745990" h="3014979">
                  <a:moveTo>
                    <a:pt x="0" y="301498"/>
                  </a:moveTo>
                  <a:lnTo>
                    <a:pt x="3946" y="252597"/>
                  </a:lnTo>
                  <a:lnTo>
                    <a:pt x="15372" y="206207"/>
                  </a:lnTo>
                  <a:lnTo>
                    <a:pt x="33655" y="162949"/>
                  </a:lnTo>
                  <a:lnTo>
                    <a:pt x="58176" y="123443"/>
                  </a:lnTo>
                  <a:lnTo>
                    <a:pt x="88312" y="88312"/>
                  </a:lnTo>
                  <a:lnTo>
                    <a:pt x="123443" y="58176"/>
                  </a:lnTo>
                  <a:lnTo>
                    <a:pt x="162949" y="33655"/>
                  </a:lnTo>
                  <a:lnTo>
                    <a:pt x="206207" y="15372"/>
                  </a:lnTo>
                  <a:lnTo>
                    <a:pt x="252597" y="3946"/>
                  </a:lnTo>
                  <a:lnTo>
                    <a:pt x="301498" y="0"/>
                  </a:lnTo>
                  <a:lnTo>
                    <a:pt x="4444237" y="0"/>
                  </a:lnTo>
                  <a:lnTo>
                    <a:pt x="4493138" y="3946"/>
                  </a:lnTo>
                  <a:lnTo>
                    <a:pt x="4539528" y="15372"/>
                  </a:lnTo>
                  <a:lnTo>
                    <a:pt x="4582786" y="33655"/>
                  </a:lnTo>
                  <a:lnTo>
                    <a:pt x="4622291" y="58176"/>
                  </a:lnTo>
                  <a:lnTo>
                    <a:pt x="4657423" y="88312"/>
                  </a:lnTo>
                  <a:lnTo>
                    <a:pt x="4687559" y="123443"/>
                  </a:lnTo>
                  <a:lnTo>
                    <a:pt x="4712080" y="162949"/>
                  </a:lnTo>
                  <a:lnTo>
                    <a:pt x="4730363" y="206207"/>
                  </a:lnTo>
                  <a:lnTo>
                    <a:pt x="4741789" y="252597"/>
                  </a:lnTo>
                  <a:lnTo>
                    <a:pt x="4745735" y="301498"/>
                  </a:lnTo>
                  <a:lnTo>
                    <a:pt x="4745735" y="2713024"/>
                  </a:lnTo>
                  <a:lnTo>
                    <a:pt x="4741789" y="2761921"/>
                  </a:lnTo>
                  <a:lnTo>
                    <a:pt x="4730363" y="2808305"/>
                  </a:lnTo>
                  <a:lnTo>
                    <a:pt x="4712080" y="2851556"/>
                  </a:lnTo>
                  <a:lnTo>
                    <a:pt x="4687559" y="2891055"/>
                  </a:lnTo>
                  <a:lnTo>
                    <a:pt x="4657423" y="2926180"/>
                  </a:lnTo>
                  <a:lnTo>
                    <a:pt x="4622292" y="2956310"/>
                  </a:lnTo>
                  <a:lnTo>
                    <a:pt x="4582786" y="2980824"/>
                  </a:lnTo>
                  <a:lnTo>
                    <a:pt x="4539528" y="2999103"/>
                  </a:lnTo>
                  <a:lnTo>
                    <a:pt x="4493138" y="3010526"/>
                  </a:lnTo>
                  <a:lnTo>
                    <a:pt x="4444237" y="3014472"/>
                  </a:lnTo>
                  <a:lnTo>
                    <a:pt x="301498" y="3014472"/>
                  </a:lnTo>
                  <a:lnTo>
                    <a:pt x="252597" y="3010526"/>
                  </a:lnTo>
                  <a:lnTo>
                    <a:pt x="206207" y="2999103"/>
                  </a:lnTo>
                  <a:lnTo>
                    <a:pt x="162949" y="2980824"/>
                  </a:lnTo>
                  <a:lnTo>
                    <a:pt x="123444" y="2956310"/>
                  </a:lnTo>
                  <a:lnTo>
                    <a:pt x="88312" y="2926180"/>
                  </a:lnTo>
                  <a:lnTo>
                    <a:pt x="58176" y="2891055"/>
                  </a:lnTo>
                  <a:lnTo>
                    <a:pt x="33655" y="2851556"/>
                  </a:lnTo>
                  <a:lnTo>
                    <a:pt x="15372" y="2808305"/>
                  </a:lnTo>
                  <a:lnTo>
                    <a:pt x="3946" y="2761921"/>
                  </a:lnTo>
                  <a:lnTo>
                    <a:pt x="0" y="2713024"/>
                  </a:lnTo>
                  <a:lnTo>
                    <a:pt x="0" y="301498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96125" y="3604005"/>
            <a:ext cx="4347845" cy="22923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635" algn="ctr">
              <a:lnSpc>
                <a:spcPct val="90200"/>
              </a:lnSpc>
              <a:spcBef>
                <a:spcPts val="415"/>
              </a:spcBef>
            </a:pPr>
            <a:r>
              <a:rPr sz="2700" spc="-55" dirty="0">
                <a:latin typeface="Arial"/>
                <a:cs typeface="Arial"/>
              </a:rPr>
              <a:t>Linear</a:t>
            </a:r>
            <a:r>
              <a:rPr sz="2700" spc="-120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Relationships</a:t>
            </a:r>
            <a:r>
              <a:rPr sz="2700" spc="-13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Only: </a:t>
            </a:r>
            <a:r>
              <a:rPr sz="2700" spc="-80" dirty="0">
                <a:latin typeface="Arial"/>
                <a:cs typeface="Arial"/>
              </a:rPr>
              <a:t>Pearson's</a:t>
            </a:r>
            <a:r>
              <a:rPr sz="2700" spc="-13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correlation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-20" dirty="0">
                <a:latin typeface="Arial"/>
                <a:cs typeface="Arial"/>
              </a:rPr>
              <a:t>only </a:t>
            </a:r>
            <a:r>
              <a:rPr sz="2700" spc="-10" dirty="0">
                <a:latin typeface="Arial"/>
                <a:cs typeface="Arial"/>
              </a:rPr>
              <a:t>captures</a:t>
            </a:r>
            <a:r>
              <a:rPr sz="2700" spc="-16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linear</a:t>
            </a:r>
            <a:r>
              <a:rPr sz="2700" spc="-14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relationships.</a:t>
            </a:r>
            <a:endParaRPr sz="2700">
              <a:latin typeface="Arial"/>
              <a:cs typeface="Arial"/>
            </a:endParaRPr>
          </a:p>
          <a:p>
            <a:pPr marL="635" algn="ctr">
              <a:lnSpc>
                <a:spcPts val="2760"/>
              </a:lnSpc>
            </a:pPr>
            <a:r>
              <a:rPr sz="2700" spc="-30" dirty="0">
                <a:latin typeface="Arial"/>
                <a:cs typeface="Arial"/>
              </a:rPr>
              <a:t>Non-</a:t>
            </a:r>
            <a:r>
              <a:rPr sz="2700" spc="-10" dirty="0">
                <a:latin typeface="Arial"/>
                <a:cs typeface="Arial"/>
              </a:rPr>
              <a:t>linear</a:t>
            </a:r>
            <a:r>
              <a:rPr sz="2700" spc="-13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relationships,</a:t>
            </a:r>
            <a:r>
              <a:rPr sz="2700" spc="-165" dirty="0">
                <a:latin typeface="Arial"/>
                <a:cs typeface="Arial"/>
              </a:rPr>
              <a:t> </a:t>
            </a:r>
            <a:r>
              <a:rPr sz="2700" spc="25" dirty="0">
                <a:latin typeface="Arial"/>
                <a:cs typeface="Arial"/>
              </a:rPr>
              <a:t>if</a:t>
            </a:r>
            <a:endParaRPr sz="2700">
              <a:latin typeface="Arial"/>
              <a:cs typeface="Arial"/>
            </a:endParaRPr>
          </a:p>
          <a:p>
            <a:pPr marL="355600" marR="347345" indent="635" algn="ctr">
              <a:lnSpc>
                <a:spcPts val="2920"/>
              </a:lnSpc>
              <a:spcBef>
                <a:spcPts val="210"/>
              </a:spcBef>
            </a:pPr>
            <a:r>
              <a:rPr sz="2700" spc="-20" dirty="0">
                <a:latin typeface="Arial"/>
                <a:cs typeface="Arial"/>
              </a:rPr>
              <a:t>present,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would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not</a:t>
            </a:r>
            <a:r>
              <a:rPr sz="2700" spc="-11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be </a:t>
            </a:r>
            <a:r>
              <a:rPr sz="2700" dirty="0">
                <a:latin typeface="Arial"/>
                <a:cs typeface="Arial"/>
              </a:rPr>
              <a:t>reflected</a:t>
            </a:r>
            <a:r>
              <a:rPr sz="2700" spc="-1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in</a:t>
            </a:r>
            <a:r>
              <a:rPr sz="2700" spc="-140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our</a:t>
            </a:r>
            <a:r>
              <a:rPr sz="2700" spc="-125" dirty="0">
                <a:latin typeface="Arial"/>
                <a:cs typeface="Arial"/>
              </a:rPr>
              <a:t> </a:t>
            </a:r>
            <a:r>
              <a:rPr sz="2700" spc="-10" dirty="0">
                <a:latin typeface="Arial"/>
                <a:cs typeface="Arial"/>
              </a:rPr>
              <a:t>analysis.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970229"/>
            <a:ext cx="350139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70" dirty="0">
                <a:solidFill>
                  <a:srgbClr val="000000"/>
                </a:solidFill>
                <a:latin typeface="Arial"/>
                <a:cs typeface="Arial"/>
              </a:rPr>
              <a:t>Logistic </a:t>
            </a:r>
            <a:r>
              <a:rPr sz="5400" spc="-215" dirty="0">
                <a:solidFill>
                  <a:srgbClr val="000000"/>
                </a:solidFill>
                <a:latin typeface="Arial"/>
                <a:cs typeface="Arial"/>
              </a:rPr>
              <a:t>Regression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8002" y="802360"/>
            <a:ext cx="556831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Logistic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regression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statistical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technique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binary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classification.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predicts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probability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event's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occurrence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by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mapping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logistic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(S-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shaped)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curve.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relates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binary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dependent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variable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one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more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independent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variables,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producing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probabilities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between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0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1.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It's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widely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fields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like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healthcare,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marketing,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machine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its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efficiency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dichotomous</a:t>
            </a:r>
            <a:r>
              <a:rPr sz="20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outcome predictions.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277366"/>
            <a:ext cx="11692128" cy="65379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3472" y="985774"/>
            <a:ext cx="4498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0" dirty="0">
                <a:solidFill>
                  <a:srgbClr val="374151"/>
                </a:solidFill>
                <a:latin typeface="Calibri"/>
                <a:cs typeface="Calibri"/>
              </a:rPr>
              <a:t>Evaluation</a:t>
            </a:r>
            <a:r>
              <a:rPr sz="2000" b="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2000" b="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b="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374151"/>
                </a:solidFill>
                <a:latin typeface="Calibri"/>
                <a:cs typeface="Calibri"/>
              </a:rPr>
              <a:t>Logistic</a:t>
            </a:r>
            <a:r>
              <a:rPr sz="2000" b="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374151"/>
                </a:solidFill>
                <a:latin typeface="Calibri"/>
                <a:cs typeface="Calibri"/>
              </a:rPr>
              <a:t>Regression</a:t>
            </a:r>
            <a:r>
              <a:rPr sz="2000" b="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7083" y="1344037"/>
            <a:ext cx="10175240" cy="23164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08279" indent="-200025">
              <a:lnSpc>
                <a:spcPct val="100000"/>
              </a:lnSpc>
              <a:spcBef>
                <a:spcPts val="680"/>
              </a:spcBef>
              <a:buSzPct val="95000"/>
              <a:buAutoNum type="arabicPeriod"/>
              <a:tabLst>
                <a:tab pos="208279" algn="l"/>
              </a:tabLst>
            </a:pP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20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Implementation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7562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b="1" spc="-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Training:</a:t>
            </a:r>
            <a:r>
              <a:rPr sz="18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Logistic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Regression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trained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standardized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ts val="2050"/>
              </a:lnSpc>
              <a:spcBef>
                <a:spcPts val="500"/>
              </a:spcBef>
              <a:buAutoNum type="arabicPeriod"/>
              <a:tabLst>
                <a:tab pos="7562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Prediction:</a:t>
            </a:r>
            <a:r>
              <a:rPr sz="1800" b="1" spc="-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predict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caravan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insurance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policy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uptake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test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583565" lvl="2" indent="-120650">
              <a:lnSpc>
                <a:spcPts val="1945"/>
              </a:lnSpc>
              <a:buSzPct val="94444"/>
              <a:buChar char="•"/>
              <a:tabLst>
                <a:tab pos="583565" algn="l"/>
              </a:tabLst>
            </a:pP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Data: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Extracted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rows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labeled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'train'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ORIGIN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column.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We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considered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5822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ts val="2050"/>
              </a:lnSpc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rows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469900" marR="5080" lvl="2" indent="-6985">
              <a:lnSpc>
                <a:spcPts val="1939"/>
              </a:lnSpc>
              <a:spcBef>
                <a:spcPts val="1980"/>
              </a:spcBef>
              <a:buSzPct val="94444"/>
              <a:buChar char="•"/>
              <a:tabLst>
                <a:tab pos="583565" algn="l"/>
              </a:tabLst>
            </a:pP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	Test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Data: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Extracted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rows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labeled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'test'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ORIGIN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column.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remaining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considered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as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test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4538" y="4371594"/>
            <a:ext cx="9123680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 indent="-133350">
              <a:lnSpc>
                <a:spcPts val="2280"/>
              </a:lnSpc>
              <a:spcBef>
                <a:spcPts val="100"/>
              </a:spcBef>
              <a:buSzPct val="95000"/>
              <a:buChar char="•"/>
              <a:tabLst>
                <a:tab pos="138430" algn="l"/>
              </a:tabLst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Features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Labels:</a:t>
            </a:r>
            <a:endParaRPr sz="2000">
              <a:latin typeface="Calibri"/>
              <a:cs typeface="Calibri"/>
            </a:endParaRPr>
          </a:p>
          <a:p>
            <a:pPr marL="595630" lvl="1" indent="-133350">
              <a:lnSpc>
                <a:spcPts val="2160"/>
              </a:lnSpc>
              <a:buSzPct val="95000"/>
              <a:buChar char="•"/>
              <a:tabLst>
                <a:tab pos="595630" algn="l"/>
              </a:tabLst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Independent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Variables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(Features):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All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columns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except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'CARAVAN'.</a:t>
            </a:r>
            <a:endParaRPr sz="2000">
              <a:latin typeface="Calibri"/>
              <a:cs typeface="Calibri"/>
            </a:endParaRPr>
          </a:p>
          <a:p>
            <a:pPr marL="595630" lvl="1" indent="-133350">
              <a:lnSpc>
                <a:spcPts val="2160"/>
              </a:lnSpc>
              <a:buSzPct val="95000"/>
              <a:buChar char="•"/>
              <a:tabLst>
                <a:tab pos="595630" algn="l"/>
              </a:tabLst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Dependent</a:t>
            </a:r>
            <a:r>
              <a:rPr sz="20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Variable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(Label):</a:t>
            </a:r>
            <a:r>
              <a:rPr sz="20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'CARAVAN'</a:t>
            </a:r>
            <a:r>
              <a:rPr sz="2000" spc="-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column</a:t>
            </a:r>
            <a:r>
              <a:rPr sz="20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indicating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caravan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insurance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policy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ts val="2280"/>
              </a:lnSpc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uptake.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4854" y="987297"/>
            <a:ext cx="6174740" cy="1549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logit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𝑓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₁,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₂)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=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𝑏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₀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+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𝑏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₁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₁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+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𝑏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₂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₂+…….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(Linear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Regression)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Sigmoid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Function:</a:t>
            </a:r>
            <a:r>
              <a:rPr sz="2000" spc="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𝑝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₁,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₂)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=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1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/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(1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exp(−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𝑓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₁,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mbria Math"/>
                <a:cs typeface="Cambria Math"/>
              </a:rPr>
              <a:t>𝑥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₂)))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Loss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Function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Log</a:t>
            </a:r>
            <a:r>
              <a:rPr sz="20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loss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cross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entropy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7274" y="3711116"/>
            <a:ext cx="8342630" cy="187706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i="1" dirty="0">
                <a:solidFill>
                  <a:srgbClr val="374151"/>
                </a:solidFill>
                <a:latin typeface="Calibri"/>
                <a:cs typeface="Calibri"/>
              </a:rPr>
              <a:t>N</a:t>
            </a:r>
            <a:r>
              <a:rPr sz="2000" i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number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observations.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000" i="1" dirty="0">
                <a:solidFill>
                  <a:srgbClr val="374151"/>
                </a:solidFill>
                <a:latin typeface="Calibri"/>
                <a:cs typeface="Calibri"/>
              </a:rPr>
              <a:t>yi</a:t>
            </a:r>
            <a:r>
              <a:rPr sz="2000" i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actual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label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observation</a:t>
            </a:r>
            <a:r>
              <a:rPr sz="20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37415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which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either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0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i="1" dirty="0">
                <a:solidFill>
                  <a:srgbClr val="374151"/>
                </a:solidFill>
                <a:latin typeface="Calibri"/>
                <a:cs typeface="Calibri"/>
              </a:rPr>
              <a:t>pi</a:t>
            </a:r>
            <a:r>
              <a:rPr sz="2000" i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predicted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probability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observation</a:t>
            </a:r>
            <a:r>
              <a:rPr sz="20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374151"/>
                </a:solidFill>
                <a:latin typeface="Calibri"/>
                <a:cs typeface="Calibri"/>
              </a:rPr>
              <a:t>i</a:t>
            </a:r>
            <a:r>
              <a:rPr sz="2000" i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belongs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class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label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Gradient</a:t>
            </a:r>
            <a:r>
              <a:rPr sz="20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descent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back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propagation.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5332" y="2732532"/>
            <a:ext cx="6754368" cy="9372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2531" y="2049779"/>
            <a:ext cx="5020056" cy="3212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79" y="1883664"/>
            <a:ext cx="5391912" cy="34168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999489"/>
            <a:ext cx="2433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1.Performance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306591"/>
            <a:ext cx="10512425" cy="261810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7562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Accuracy</a:t>
            </a:r>
            <a:r>
              <a:rPr sz="1800" b="1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Score:</a:t>
            </a:r>
            <a:endParaRPr sz="18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115570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Value:</a:t>
            </a:r>
            <a:r>
              <a:rPr sz="18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0.940</a:t>
            </a:r>
            <a:endParaRPr sz="1800">
              <a:latin typeface="Calibri"/>
              <a:cs typeface="Calibri"/>
            </a:endParaRPr>
          </a:p>
          <a:p>
            <a:pPr marL="1155700" marR="5080" lvl="1" indent="-228600">
              <a:lnSpc>
                <a:spcPct val="110000"/>
              </a:lnSpc>
              <a:spcBef>
                <a:spcPts val="505"/>
              </a:spcBef>
              <a:buAutoNum type="arabicPeriod"/>
              <a:tabLst>
                <a:tab pos="115570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Interpretation:</a:t>
            </a:r>
            <a:r>
              <a:rPr sz="18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correctly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predicted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caravan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insurance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policy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uptake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94.0%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cases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test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208279" indent="-205104">
              <a:lnSpc>
                <a:spcPct val="100000"/>
              </a:lnSpc>
              <a:spcBef>
                <a:spcPts val="1205"/>
              </a:spcBef>
              <a:buSzPct val="92500"/>
              <a:buAutoNum type="arabicPeriod"/>
              <a:tabLst>
                <a:tab pos="208279" algn="l"/>
              </a:tabLst>
            </a:pP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Implications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7562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b="1" spc="-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Efficiency:</a:t>
            </a:r>
            <a:r>
              <a:rPr sz="18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High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accuracy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indicates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strong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predictive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performance.</a:t>
            </a:r>
            <a:endParaRPr sz="1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7562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Application:</a:t>
            </a:r>
            <a:r>
              <a:rPr sz="18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identify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potential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customers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caravan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insurance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policies.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985774"/>
            <a:ext cx="4497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94765" algn="l"/>
              </a:tabLst>
            </a:pP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	2</a:t>
            </a:r>
            <a:r>
              <a:rPr sz="32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sz="3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Neural</a:t>
            </a:r>
            <a:r>
              <a:rPr sz="3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76" y="705688"/>
            <a:ext cx="30308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solidFill>
                  <a:srgbClr val="000000"/>
                </a:solidFill>
                <a:latin typeface="Arial"/>
                <a:cs typeface="Arial"/>
              </a:rPr>
              <a:t>Objective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2729" y="3422650"/>
            <a:ext cx="11784330" cy="3253104"/>
            <a:chOff x="252729" y="3422650"/>
            <a:chExt cx="11784330" cy="32531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79" y="3429000"/>
              <a:ext cx="10005060" cy="9723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079" y="3429000"/>
              <a:ext cx="10005060" cy="972819"/>
            </a:xfrm>
            <a:custGeom>
              <a:avLst/>
              <a:gdLst/>
              <a:ahLst/>
              <a:cxnLst/>
              <a:rect l="l" t="t" r="r" b="b"/>
              <a:pathLst>
                <a:path w="10005060" h="972820">
                  <a:moveTo>
                    <a:pt x="0" y="97282"/>
                  </a:moveTo>
                  <a:lnTo>
                    <a:pt x="7641" y="59418"/>
                  </a:lnTo>
                  <a:lnTo>
                    <a:pt x="28479" y="28495"/>
                  </a:lnTo>
                  <a:lnTo>
                    <a:pt x="59385" y="7645"/>
                  </a:lnTo>
                  <a:lnTo>
                    <a:pt x="97231" y="0"/>
                  </a:lnTo>
                  <a:lnTo>
                    <a:pt x="9907778" y="0"/>
                  </a:lnTo>
                  <a:lnTo>
                    <a:pt x="9945641" y="7645"/>
                  </a:lnTo>
                  <a:lnTo>
                    <a:pt x="9976564" y="28495"/>
                  </a:lnTo>
                  <a:lnTo>
                    <a:pt x="9997414" y="59418"/>
                  </a:lnTo>
                  <a:lnTo>
                    <a:pt x="10005060" y="97282"/>
                  </a:lnTo>
                  <a:lnTo>
                    <a:pt x="10005060" y="875030"/>
                  </a:lnTo>
                  <a:lnTo>
                    <a:pt x="9997414" y="912893"/>
                  </a:lnTo>
                  <a:lnTo>
                    <a:pt x="9976564" y="943816"/>
                  </a:lnTo>
                  <a:lnTo>
                    <a:pt x="9945641" y="964666"/>
                  </a:lnTo>
                  <a:lnTo>
                    <a:pt x="9907778" y="972312"/>
                  </a:lnTo>
                  <a:lnTo>
                    <a:pt x="97231" y="972312"/>
                  </a:lnTo>
                  <a:lnTo>
                    <a:pt x="59385" y="964666"/>
                  </a:lnTo>
                  <a:lnTo>
                    <a:pt x="28479" y="943816"/>
                  </a:lnTo>
                  <a:lnTo>
                    <a:pt x="7641" y="912893"/>
                  </a:lnTo>
                  <a:lnTo>
                    <a:pt x="0" y="875030"/>
                  </a:lnTo>
                  <a:lnTo>
                    <a:pt x="0" y="9728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99" y="4562855"/>
              <a:ext cx="10003536" cy="9723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2999" y="4562855"/>
              <a:ext cx="10003790" cy="972819"/>
            </a:xfrm>
            <a:custGeom>
              <a:avLst/>
              <a:gdLst/>
              <a:ahLst/>
              <a:cxnLst/>
              <a:rect l="l" t="t" r="r" b="b"/>
              <a:pathLst>
                <a:path w="10003790" h="972820">
                  <a:moveTo>
                    <a:pt x="0" y="97282"/>
                  </a:moveTo>
                  <a:lnTo>
                    <a:pt x="7641" y="59418"/>
                  </a:lnTo>
                  <a:lnTo>
                    <a:pt x="28479" y="28495"/>
                  </a:lnTo>
                  <a:lnTo>
                    <a:pt x="59385" y="7645"/>
                  </a:lnTo>
                  <a:lnTo>
                    <a:pt x="97231" y="0"/>
                  </a:lnTo>
                  <a:lnTo>
                    <a:pt x="9906254" y="0"/>
                  </a:lnTo>
                  <a:lnTo>
                    <a:pt x="9944117" y="7645"/>
                  </a:lnTo>
                  <a:lnTo>
                    <a:pt x="9975040" y="28495"/>
                  </a:lnTo>
                  <a:lnTo>
                    <a:pt x="9995890" y="59418"/>
                  </a:lnTo>
                  <a:lnTo>
                    <a:pt x="10003536" y="97282"/>
                  </a:lnTo>
                  <a:lnTo>
                    <a:pt x="10003536" y="875030"/>
                  </a:lnTo>
                  <a:lnTo>
                    <a:pt x="9995890" y="912893"/>
                  </a:lnTo>
                  <a:lnTo>
                    <a:pt x="9975040" y="943816"/>
                  </a:lnTo>
                  <a:lnTo>
                    <a:pt x="9944117" y="964666"/>
                  </a:lnTo>
                  <a:lnTo>
                    <a:pt x="9906254" y="972312"/>
                  </a:lnTo>
                  <a:lnTo>
                    <a:pt x="97231" y="972312"/>
                  </a:lnTo>
                  <a:lnTo>
                    <a:pt x="59385" y="964666"/>
                  </a:lnTo>
                  <a:lnTo>
                    <a:pt x="28479" y="943816"/>
                  </a:lnTo>
                  <a:lnTo>
                    <a:pt x="7641" y="912893"/>
                  </a:lnTo>
                  <a:lnTo>
                    <a:pt x="0" y="875030"/>
                  </a:lnTo>
                  <a:lnTo>
                    <a:pt x="0" y="9728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5396" y="5696711"/>
              <a:ext cx="10005060" cy="972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5396" y="5696711"/>
              <a:ext cx="10005060" cy="972819"/>
            </a:xfrm>
            <a:custGeom>
              <a:avLst/>
              <a:gdLst/>
              <a:ahLst/>
              <a:cxnLst/>
              <a:rect l="l" t="t" r="r" b="b"/>
              <a:pathLst>
                <a:path w="10005060" h="972820">
                  <a:moveTo>
                    <a:pt x="0" y="97231"/>
                  </a:moveTo>
                  <a:lnTo>
                    <a:pt x="7645" y="59385"/>
                  </a:lnTo>
                  <a:lnTo>
                    <a:pt x="28495" y="28479"/>
                  </a:lnTo>
                  <a:lnTo>
                    <a:pt x="59418" y="7641"/>
                  </a:lnTo>
                  <a:lnTo>
                    <a:pt x="97281" y="0"/>
                  </a:lnTo>
                  <a:lnTo>
                    <a:pt x="9907778" y="0"/>
                  </a:lnTo>
                  <a:lnTo>
                    <a:pt x="9945641" y="7641"/>
                  </a:lnTo>
                  <a:lnTo>
                    <a:pt x="9976564" y="28479"/>
                  </a:lnTo>
                  <a:lnTo>
                    <a:pt x="9997414" y="59385"/>
                  </a:lnTo>
                  <a:lnTo>
                    <a:pt x="10005060" y="97231"/>
                  </a:lnTo>
                  <a:lnTo>
                    <a:pt x="10005060" y="875080"/>
                  </a:lnTo>
                  <a:lnTo>
                    <a:pt x="9997414" y="912926"/>
                  </a:lnTo>
                  <a:lnTo>
                    <a:pt x="9976564" y="943832"/>
                  </a:lnTo>
                  <a:lnTo>
                    <a:pt x="9945641" y="964670"/>
                  </a:lnTo>
                  <a:lnTo>
                    <a:pt x="9907778" y="972312"/>
                  </a:lnTo>
                  <a:lnTo>
                    <a:pt x="97281" y="972312"/>
                  </a:lnTo>
                  <a:lnTo>
                    <a:pt x="59418" y="964670"/>
                  </a:lnTo>
                  <a:lnTo>
                    <a:pt x="28495" y="943832"/>
                  </a:lnTo>
                  <a:lnTo>
                    <a:pt x="7645" y="912926"/>
                  </a:lnTo>
                  <a:lnTo>
                    <a:pt x="0" y="875080"/>
                  </a:lnTo>
                  <a:lnTo>
                    <a:pt x="0" y="972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8675" y="3582670"/>
            <a:ext cx="9969500" cy="28924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196975">
              <a:lnSpc>
                <a:spcPts val="1510"/>
              </a:lnSpc>
              <a:spcBef>
                <a:spcPts val="295"/>
              </a:spcBef>
            </a:pP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objective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implement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accurately forecast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whether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important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whether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purchase insurance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based.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400">
              <a:latin typeface="Arial"/>
              <a:cs typeface="Arial"/>
            </a:endParaRPr>
          </a:p>
          <a:p>
            <a:pPr marL="895350" marR="1071880">
              <a:lnSpc>
                <a:spcPct val="90300"/>
              </a:lnSpc>
            </a:pP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analyzing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correlations,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aims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behavior.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targeting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personalization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products,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ultimately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enhancing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sales effectiveness.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400">
              <a:latin typeface="Arial"/>
              <a:cs typeface="Arial"/>
            </a:endParaRPr>
          </a:p>
          <a:p>
            <a:pPr marL="1778000" marR="5080" algn="just">
              <a:lnSpc>
                <a:spcPts val="1510"/>
              </a:lnSpc>
            </a:pPr>
            <a:r>
              <a:rPr sz="1400" spc="-114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seeks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leverage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gain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deeper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customer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preferences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decision-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processes,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facilitating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informed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strategic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decisions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domain.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26854" y="4160265"/>
            <a:ext cx="1526540" cy="1771650"/>
            <a:chOff x="9626854" y="4160265"/>
            <a:chExt cx="1526540" cy="1771650"/>
          </a:xfrm>
        </p:grpSpPr>
        <p:sp>
          <p:nvSpPr>
            <p:cNvPr id="12" name="object 12"/>
            <p:cNvSpPr/>
            <p:nvPr/>
          </p:nvSpPr>
          <p:spPr>
            <a:xfrm>
              <a:off x="9633204" y="4166615"/>
              <a:ext cx="631190" cy="631190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488950" y="0"/>
                  </a:moveTo>
                  <a:lnTo>
                    <a:pt x="141986" y="0"/>
                  </a:lnTo>
                  <a:lnTo>
                    <a:pt x="141986" y="346963"/>
                  </a:lnTo>
                  <a:lnTo>
                    <a:pt x="0" y="346963"/>
                  </a:lnTo>
                  <a:lnTo>
                    <a:pt x="315468" y="630935"/>
                  </a:lnTo>
                  <a:lnTo>
                    <a:pt x="630936" y="346963"/>
                  </a:lnTo>
                  <a:lnTo>
                    <a:pt x="488950" y="346963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FFD2C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33204" y="4166615"/>
              <a:ext cx="631190" cy="631190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0" y="346963"/>
                  </a:moveTo>
                  <a:lnTo>
                    <a:pt x="141986" y="346963"/>
                  </a:lnTo>
                  <a:lnTo>
                    <a:pt x="141986" y="0"/>
                  </a:lnTo>
                  <a:lnTo>
                    <a:pt x="488950" y="0"/>
                  </a:lnTo>
                  <a:lnTo>
                    <a:pt x="488950" y="346963"/>
                  </a:lnTo>
                  <a:lnTo>
                    <a:pt x="630936" y="346963"/>
                  </a:lnTo>
                  <a:lnTo>
                    <a:pt x="315468" y="630935"/>
                  </a:lnTo>
                  <a:lnTo>
                    <a:pt x="0" y="346963"/>
                  </a:lnTo>
                  <a:close/>
                </a:path>
              </a:pathLst>
            </a:custGeom>
            <a:ln w="12700">
              <a:solidFill>
                <a:srgbClr val="FF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15600" y="5294375"/>
              <a:ext cx="631190" cy="631190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488950" y="0"/>
                  </a:moveTo>
                  <a:lnTo>
                    <a:pt x="141985" y="0"/>
                  </a:lnTo>
                  <a:lnTo>
                    <a:pt x="141985" y="347014"/>
                  </a:lnTo>
                  <a:lnTo>
                    <a:pt x="0" y="347014"/>
                  </a:lnTo>
                  <a:lnTo>
                    <a:pt x="315468" y="630936"/>
                  </a:lnTo>
                  <a:lnTo>
                    <a:pt x="630935" y="347014"/>
                  </a:lnTo>
                  <a:lnTo>
                    <a:pt x="488950" y="347014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CAEBD5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15600" y="5294375"/>
              <a:ext cx="631190" cy="631190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0" y="347014"/>
                  </a:moveTo>
                  <a:lnTo>
                    <a:pt x="141985" y="347014"/>
                  </a:lnTo>
                  <a:lnTo>
                    <a:pt x="141985" y="0"/>
                  </a:lnTo>
                  <a:lnTo>
                    <a:pt x="488950" y="0"/>
                  </a:lnTo>
                  <a:lnTo>
                    <a:pt x="488950" y="347014"/>
                  </a:lnTo>
                  <a:lnTo>
                    <a:pt x="630935" y="347014"/>
                  </a:lnTo>
                  <a:lnTo>
                    <a:pt x="315468" y="630936"/>
                  </a:lnTo>
                  <a:lnTo>
                    <a:pt x="0" y="347014"/>
                  </a:lnTo>
                  <a:close/>
                </a:path>
              </a:pathLst>
            </a:custGeom>
            <a:ln w="12700">
              <a:solidFill>
                <a:srgbClr val="FF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40966" y="1564873"/>
            <a:ext cx="7905750" cy="167132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Calibri"/>
                <a:cs typeface="Calibri"/>
              </a:rPr>
              <a:t>Marketing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Strategy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Recommendations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Caravan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Policy: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Target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Customer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Profiling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“What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type</a:t>
            </a:r>
            <a:r>
              <a:rPr sz="1800" spc="-3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person</a:t>
            </a:r>
            <a:r>
              <a:rPr sz="1800" spc="-2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likely</a:t>
            </a:r>
            <a:r>
              <a:rPr sz="1800" spc="-3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purchase</a:t>
            </a:r>
            <a:r>
              <a:rPr sz="1800" spc="-2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C5C5C"/>
                </a:solidFill>
                <a:latin typeface="Calibri"/>
                <a:cs typeface="Calibri"/>
              </a:rPr>
              <a:t>policy?"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Calibri"/>
                <a:cs typeface="Calibri"/>
              </a:rPr>
              <a:t>Identifying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Key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Factors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Influencing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Insurance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Purchase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"Which</a:t>
            </a:r>
            <a:r>
              <a:rPr sz="1800" spc="-2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C5C5C"/>
                </a:solidFill>
                <a:latin typeface="Calibri"/>
                <a:cs typeface="Calibri"/>
              </a:rPr>
              <a:t>characteristics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C5C5C"/>
                </a:solidFill>
                <a:latin typeface="Calibri"/>
                <a:cs typeface="Calibri"/>
              </a:rPr>
              <a:t>customer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most</a:t>
            </a:r>
            <a:r>
              <a:rPr sz="1800" spc="-4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important</a:t>
            </a:r>
            <a:r>
              <a:rPr sz="1800" spc="-3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buy</a:t>
            </a:r>
            <a:r>
              <a:rPr sz="1800" spc="-3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C5C5C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C5C5C"/>
                </a:solidFill>
                <a:latin typeface="Calibri"/>
                <a:cs typeface="Calibri"/>
              </a:rPr>
              <a:t>Caravan</a:t>
            </a:r>
            <a:r>
              <a:rPr sz="1800" spc="-50" dirty="0">
                <a:solidFill>
                  <a:srgbClr val="5C5C5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C5C5C"/>
                </a:solidFill>
                <a:latin typeface="Calibri"/>
                <a:cs typeface="Calibri"/>
              </a:rPr>
              <a:t>policy?“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891" y="1344167"/>
            <a:ext cx="5751575" cy="38541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595" y="1534515"/>
            <a:ext cx="3921760" cy="1412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sz="2000" b="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size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85(No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variables)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size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(Caravan) </a:t>
            </a:r>
            <a:r>
              <a:rPr sz="2000" b="0" spc="-20" dirty="0">
                <a:solidFill>
                  <a:srgbClr val="000000"/>
                </a:solidFill>
                <a:latin typeface="Arial"/>
                <a:cs typeface="Arial"/>
              </a:rPr>
              <a:t>Hidden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70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size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20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701" y="904113"/>
            <a:ext cx="3387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Activation</a:t>
            </a:r>
            <a:r>
              <a:rPr sz="2000" b="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used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50" dirty="0">
                <a:solidFill>
                  <a:srgbClr val="000000"/>
                </a:solidFill>
                <a:latin typeface="Arial"/>
                <a:cs typeface="Arial"/>
              </a:rPr>
              <a:t>RELU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701" y="1672437"/>
            <a:ext cx="4592955" cy="233680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000" spc="-75" dirty="0">
                <a:latin typeface="Arial"/>
                <a:cs typeface="Arial"/>
              </a:rPr>
              <a:t>Loss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240"/>
              </a:spcBef>
            </a:pPr>
            <a:r>
              <a:rPr sz="2000" spc="-30" dirty="0">
                <a:latin typeface="Arial"/>
                <a:cs typeface="Arial"/>
              </a:rPr>
              <a:t>binary_cross_entropy_with_logits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Optimizer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Used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back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Propagation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240"/>
              </a:spcBef>
            </a:pPr>
            <a:r>
              <a:rPr sz="2000" spc="-30" dirty="0">
                <a:latin typeface="Arial"/>
                <a:cs typeface="Arial"/>
              </a:rPr>
              <a:t>Gradient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Descent(SGD)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6828" y="1194816"/>
            <a:ext cx="3720083" cy="31013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3055" y="1394460"/>
            <a:ext cx="5233415" cy="39669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" y="1394460"/>
            <a:ext cx="4882896" cy="40218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657" y="1148841"/>
            <a:ext cx="2437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1.Performance Metrics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6162" y="1456308"/>
            <a:ext cx="4014470" cy="20294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86385" marR="2230120" indent="-286385" algn="r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286385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Accuracy</a:t>
            </a:r>
            <a:r>
              <a:rPr sz="1800" b="1" spc="-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Score:</a:t>
            </a:r>
            <a:endParaRPr sz="1800">
              <a:latin typeface="Calibri"/>
              <a:cs typeface="Calibri"/>
            </a:endParaRPr>
          </a:p>
          <a:p>
            <a:pPr marL="228600" marR="2258695" lvl="1" indent="-228600" algn="r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22860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Value:</a:t>
            </a:r>
            <a:r>
              <a:rPr sz="18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  <a:p>
            <a:pPr marL="697865" marR="5080" lvl="1" indent="-228600">
              <a:lnSpc>
                <a:spcPct val="110000"/>
              </a:lnSpc>
              <a:spcBef>
                <a:spcPts val="505"/>
              </a:spcBef>
              <a:buAutoNum type="arabicPeriod"/>
              <a:tabLst>
                <a:tab pos="697865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Interpretation:</a:t>
            </a:r>
            <a:r>
              <a:rPr sz="18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correctly predicted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caravan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insurance</a:t>
            </a:r>
            <a:r>
              <a:rPr sz="1800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policy uptake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approximately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94.0%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cases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test</a:t>
            </a:r>
            <a:r>
              <a:rPr sz="18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970229"/>
            <a:ext cx="6546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0" dirty="0">
                <a:solidFill>
                  <a:srgbClr val="000000"/>
                </a:solidFill>
                <a:latin typeface="Arial"/>
                <a:cs typeface="Arial"/>
              </a:rPr>
              <a:t>Stepwise</a:t>
            </a:r>
            <a:r>
              <a:rPr sz="5400" spc="-2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spc="-195" dirty="0">
                <a:solidFill>
                  <a:srgbClr val="000000"/>
                </a:solidFill>
                <a:latin typeface="Arial"/>
                <a:cs typeface="Arial"/>
              </a:rPr>
              <a:t>Regression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0356" y="1727109"/>
            <a:ext cx="8847455" cy="45662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Stepwise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Regression: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Definition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Example</a:t>
            </a:r>
            <a:endParaRPr sz="1900">
              <a:latin typeface="Calibri"/>
              <a:cs typeface="Calibri"/>
            </a:endParaRPr>
          </a:p>
          <a:p>
            <a:pPr marL="12700" marR="37465">
              <a:lnSpc>
                <a:spcPts val="2050"/>
              </a:lnSpc>
              <a:spcBef>
                <a:spcPts val="1040"/>
              </a:spcBef>
            </a:pP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Stepwise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statistical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method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used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for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building</a:t>
            </a:r>
            <a:r>
              <a:rPr sz="19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models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by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adding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or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removing</a:t>
            </a:r>
            <a:r>
              <a:rPr sz="19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independent</a:t>
            </a:r>
            <a:r>
              <a:rPr sz="19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variables</a:t>
            </a:r>
            <a:r>
              <a:rPr sz="19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one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time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based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their</a:t>
            </a:r>
            <a:r>
              <a:rPr sz="19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statistical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significance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using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set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criterion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see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if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it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should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remain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model.</a:t>
            </a:r>
            <a:r>
              <a:rPr sz="19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Example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such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criterion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t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value.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It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comes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two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main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flavors:</a:t>
            </a:r>
            <a:endParaRPr sz="1900">
              <a:latin typeface="Calibri"/>
              <a:cs typeface="Calibri"/>
            </a:endParaRPr>
          </a:p>
          <a:p>
            <a:pPr marL="12700" marR="266065" indent="-8890">
              <a:lnSpc>
                <a:spcPts val="2050"/>
              </a:lnSpc>
              <a:spcBef>
                <a:spcPts val="1010"/>
              </a:spcBef>
              <a:buSzPct val="94736"/>
              <a:buFont typeface="Arial"/>
              <a:buChar char="•"/>
              <a:tabLst>
                <a:tab pos="95885" algn="l"/>
              </a:tabLst>
            </a:pP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	Forward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selection: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Starts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with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no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independent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variables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adds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most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statistically significant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each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step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until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no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more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improvements</a:t>
            </a:r>
            <a:r>
              <a:rPr sz="19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can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be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made.</a:t>
            </a:r>
            <a:endParaRPr sz="1900">
              <a:latin typeface="Calibri"/>
              <a:cs typeface="Calibri"/>
            </a:endParaRPr>
          </a:p>
          <a:p>
            <a:pPr marL="95885" indent="-92075">
              <a:lnSpc>
                <a:spcPts val="2165"/>
              </a:lnSpc>
              <a:spcBef>
                <a:spcPts val="740"/>
              </a:spcBef>
              <a:buSzPct val="94736"/>
              <a:buFont typeface="Arial"/>
              <a:buChar char="•"/>
              <a:tabLst>
                <a:tab pos="95885" algn="l"/>
              </a:tabLst>
            </a:pP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Backward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elimination:</a:t>
            </a:r>
            <a:r>
              <a:rPr sz="19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Starts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with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all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possible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independent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variables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removes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2165"/>
              </a:lnSpc>
            </a:pP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least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statistically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significant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one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each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step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until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no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more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improvements</a:t>
            </a:r>
            <a:r>
              <a:rPr sz="19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can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made.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Benefits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stepwise</a:t>
            </a:r>
            <a:r>
              <a:rPr sz="19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regression:</a:t>
            </a:r>
            <a:endParaRPr sz="1900">
              <a:latin typeface="Calibri"/>
              <a:cs typeface="Calibri"/>
            </a:endParaRPr>
          </a:p>
          <a:p>
            <a:pPr marL="12700" marR="5080" indent="-8890">
              <a:lnSpc>
                <a:spcPts val="2050"/>
              </a:lnSpc>
              <a:spcBef>
                <a:spcPts val="1030"/>
              </a:spcBef>
              <a:buSzPct val="94736"/>
              <a:buFont typeface="Arial"/>
              <a:buChar char="•"/>
              <a:tabLst>
                <a:tab pos="95885" algn="l"/>
              </a:tabLst>
            </a:pP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	Reduces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complexity: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By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only</a:t>
            </a:r>
            <a:r>
              <a:rPr sz="19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keeping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most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relevant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independent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variables,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1F1F1F"/>
                </a:solidFill>
                <a:latin typeface="Calibri"/>
                <a:cs typeface="Calibri"/>
              </a:rPr>
              <a:t>the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becomes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simpler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9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easier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interpret.</a:t>
            </a:r>
            <a:endParaRPr sz="1900">
              <a:latin typeface="Calibri"/>
              <a:cs typeface="Calibri"/>
            </a:endParaRPr>
          </a:p>
          <a:p>
            <a:pPr marL="12700" marR="824865" indent="-8890">
              <a:lnSpc>
                <a:spcPts val="2050"/>
              </a:lnSpc>
              <a:spcBef>
                <a:spcPts val="1000"/>
              </a:spcBef>
              <a:buSzPct val="94736"/>
              <a:buFont typeface="Arial"/>
              <a:buChar char="•"/>
              <a:tabLst>
                <a:tab pos="95885" algn="l"/>
              </a:tabLst>
            </a:pP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	Improves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</a:t>
            </a:r>
            <a:r>
              <a:rPr sz="190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performance: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By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avoiding</a:t>
            </a:r>
            <a:r>
              <a:rPr sz="19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overfitting,</a:t>
            </a:r>
            <a:r>
              <a:rPr sz="19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model</a:t>
            </a:r>
            <a:r>
              <a:rPr sz="19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can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have</a:t>
            </a:r>
            <a:r>
              <a:rPr sz="19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better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predictive</a:t>
            </a:r>
            <a:r>
              <a:rPr sz="19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power</a:t>
            </a:r>
            <a:r>
              <a:rPr sz="19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on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F1F1F"/>
                </a:solidFill>
                <a:latin typeface="Calibri"/>
                <a:cs typeface="Calibri"/>
              </a:rPr>
              <a:t>unseen</a:t>
            </a:r>
            <a:r>
              <a:rPr sz="19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F1F1F"/>
                </a:solidFill>
                <a:latin typeface="Calibri"/>
                <a:cs typeface="Calibri"/>
              </a:rPr>
              <a:t>data.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1668" y="843618"/>
            <a:ext cx="4835525" cy="472948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000" spc="-270" dirty="0">
                <a:latin typeface="Arial"/>
                <a:cs typeface="Arial"/>
              </a:rPr>
              <a:t>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Number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hours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worked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day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145" dirty="0">
                <a:latin typeface="Arial"/>
                <a:cs typeface="Arial"/>
              </a:rPr>
              <a:t>X1</a:t>
            </a:r>
            <a:r>
              <a:rPr sz="2000" spc="-90" dirty="0">
                <a:latin typeface="Arial"/>
                <a:cs typeface="Arial"/>
              </a:rPr>
              <a:t> = </a:t>
            </a:r>
            <a:r>
              <a:rPr sz="2000" spc="-10" dirty="0">
                <a:latin typeface="Arial"/>
                <a:cs typeface="Arial"/>
              </a:rPr>
              <a:t>Number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Western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Union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transactions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000" spc="-10" dirty="0">
                <a:latin typeface="Arial"/>
                <a:cs typeface="Arial"/>
              </a:rPr>
              <a:t>processed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spc="-150" dirty="0">
                <a:latin typeface="Arial"/>
                <a:cs typeface="Arial"/>
              </a:rPr>
              <a:t>X2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 </a:t>
            </a:r>
            <a:r>
              <a:rPr sz="2000" spc="-20" dirty="0">
                <a:latin typeface="Arial"/>
                <a:cs typeface="Arial"/>
              </a:rPr>
              <a:t>Number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gift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cards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sold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-145" dirty="0">
                <a:latin typeface="Arial"/>
                <a:cs typeface="Arial"/>
              </a:rPr>
              <a:t>X3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Number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customer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charge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accounts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processed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125" dirty="0">
                <a:latin typeface="Arial"/>
                <a:cs typeface="Arial"/>
              </a:rPr>
              <a:t>X4=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Number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items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returned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000" spc="-150" dirty="0">
                <a:latin typeface="Arial"/>
                <a:cs typeface="Arial"/>
              </a:rPr>
              <a:t>X5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Number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checks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cashed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-150" dirty="0">
                <a:latin typeface="Arial"/>
                <a:cs typeface="Arial"/>
              </a:rPr>
              <a:t>X6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Number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pieces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mail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processed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145" dirty="0">
                <a:latin typeface="Arial"/>
                <a:cs typeface="Arial"/>
              </a:rPr>
              <a:t>X7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=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Number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train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tickets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sold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" y="800100"/>
            <a:ext cx="5218176" cy="50794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929639"/>
            <a:ext cx="11698223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2336"/>
            <a:ext cx="12191999" cy="60533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7868"/>
            <a:ext cx="12191999" cy="59222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7952"/>
            <a:ext cx="12191999" cy="6102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044" y="625297"/>
            <a:ext cx="4598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sz="5400" spc="-2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spc="-114" dirty="0">
                <a:solidFill>
                  <a:srgbClr val="000000"/>
                </a:solidFill>
                <a:latin typeface="Arial"/>
                <a:cs typeface="Arial"/>
              </a:rPr>
              <a:t>Overview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224" y="1664309"/>
            <a:ext cx="5647055" cy="45681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1.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Customer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 Demographics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Lifestyle</a:t>
            </a:r>
            <a:r>
              <a:rPr sz="1400" b="1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(Variables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1-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35)</a:t>
            </a:r>
            <a:endParaRPr sz="1400">
              <a:latin typeface="Segoe UI"/>
              <a:cs typeface="Segoe UI"/>
            </a:endParaRPr>
          </a:p>
          <a:p>
            <a:pPr marL="12700" marR="58419" algn="just">
              <a:lnSpc>
                <a:spcPct val="106800"/>
              </a:lnSpc>
              <a:spcBef>
                <a:spcPts val="810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Customer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Subtype</a:t>
            </a:r>
            <a:r>
              <a:rPr sz="1400" b="1" spc="-5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MOSTYPE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6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Classifies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customers</a:t>
            </a:r>
            <a:r>
              <a:rPr sz="1400" spc="-5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into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various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groups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based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on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income,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family</a:t>
            </a:r>
            <a:r>
              <a:rPr sz="1400" spc="-5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composition,</a:t>
            </a:r>
            <a:r>
              <a:rPr sz="1400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lifestyle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(e.g.,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"High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Income,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expensive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child",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"Elderly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singles",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etc.).</a:t>
            </a:r>
            <a:endParaRPr sz="1400">
              <a:latin typeface="Segoe UI"/>
              <a:cs typeface="Segoe UI"/>
            </a:endParaRPr>
          </a:p>
          <a:p>
            <a:pPr marL="12700" marR="132080">
              <a:lnSpc>
                <a:spcPct val="107100"/>
              </a:lnSpc>
              <a:spcBef>
                <a:spcPts val="1805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Housing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Household</a:t>
            </a:r>
            <a:r>
              <a:rPr sz="1400" b="1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Composition</a:t>
            </a:r>
            <a:r>
              <a:rPr sz="1400" b="1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(e.g.,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MAANTHUI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0E0E0E"/>
                </a:solidFill>
                <a:latin typeface="BIZ UDGothic"/>
                <a:cs typeface="BIZ UDGothic"/>
              </a:rPr>
              <a:t>MGEMOMV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)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: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Information</a:t>
            </a:r>
            <a:r>
              <a:rPr sz="1400" spc="-6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on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number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of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houses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owned,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average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household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size,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types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of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families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(e.g.,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singles,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families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with/without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children).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Age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Education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MGEMLEEF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MOPLHOOG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MOPLMIDD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MOPLLAAG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Average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age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groups,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levels</a:t>
            </a:r>
            <a:r>
              <a:rPr sz="1400" spc="-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education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ranging</a:t>
            </a:r>
            <a:r>
              <a:rPr sz="1400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from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high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to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low.</a:t>
            </a:r>
            <a:endParaRPr sz="1400">
              <a:latin typeface="Segoe UI"/>
              <a:cs typeface="Segoe UI"/>
            </a:endParaRPr>
          </a:p>
          <a:p>
            <a:pPr marL="12700" marR="220979" algn="just">
              <a:lnSpc>
                <a:spcPct val="106800"/>
              </a:lnSpc>
              <a:spcBef>
                <a:spcPts val="1805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Social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Economic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Status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MBERHOOG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MBERMIDD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MSKA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MSKB1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etc.)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: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Classifies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customers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based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on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occupational</a:t>
            </a:r>
            <a:r>
              <a:rPr sz="1400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status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social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classes,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indicating</a:t>
            </a:r>
            <a:r>
              <a:rPr sz="1400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their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economic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positioning.</a:t>
            </a:r>
            <a:endParaRPr sz="1400">
              <a:latin typeface="Segoe UI"/>
              <a:cs typeface="Segoe UI"/>
            </a:endParaRPr>
          </a:p>
          <a:p>
            <a:pPr marL="12700" marR="93980">
              <a:lnSpc>
                <a:spcPct val="106800"/>
              </a:lnSpc>
              <a:spcBef>
                <a:spcPts val="1805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Housing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Type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Vehicle</a:t>
            </a:r>
            <a:r>
              <a:rPr sz="1400" b="1" spc="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Ownership</a:t>
            </a:r>
            <a:r>
              <a:rPr sz="1400" b="1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MHHUUR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MHKOOP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MAUT1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0E0E0E"/>
                </a:solidFill>
                <a:latin typeface="BIZ UDGothic"/>
                <a:cs typeface="BIZ UDGothic"/>
              </a:rPr>
              <a:t>MAUT2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,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etc.)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Information</a:t>
            </a:r>
            <a:r>
              <a:rPr sz="1400" spc="-5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about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whether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customer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rents</a:t>
            </a:r>
            <a:r>
              <a:rPr sz="1400" spc="-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or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owns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house,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 number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of cars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they 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own.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4570" y="1664309"/>
            <a:ext cx="5572125" cy="20574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2.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Contributions</a:t>
            </a:r>
            <a:r>
              <a:rPr sz="1400" b="1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Ownership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(Variables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44-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85)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6800"/>
              </a:lnSpc>
              <a:spcBef>
                <a:spcPts val="810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Contributions</a:t>
            </a:r>
            <a:r>
              <a:rPr sz="1400" b="1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to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Various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b="1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Policies</a:t>
            </a:r>
            <a:r>
              <a:rPr sz="1400" b="1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PWAPART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6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0E0E0E"/>
                </a:solidFill>
                <a:latin typeface="BIZ UDGothic"/>
                <a:cs typeface="BIZ UDGothic"/>
              </a:rPr>
              <a:t>PBESAUT</a:t>
            </a:r>
            <a:r>
              <a:rPr sz="1400" b="1" spc="-10" dirty="0">
                <a:solidFill>
                  <a:srgbClr val="0E0E0E"/>
                </a:solidFill>
                <a:latin typeface="Segoe UI"/>
                <a:cs typeface="Segoe UI"/>
              </a:rPr>
              <a:t>,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PBRAND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etc.)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6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customer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contributions</a:t>
            </a:r>
            <a:r>
              <a:rPr sz="1400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policies(car,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life,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fire,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disability.</a:t>
            </a:r>
            <a:endParaRPr sz="1400">
              <a:latin typeface="Segoe UI"/>
              <a:cs typeface="Segoe UI"/>
            </a:endParaRPr>
          </a:p>
          <a:p>
            <a:pPr marL="12700" marR="43815" algn="just">
              <a:lnSpc>
                <a:spcPct val="107100"/>
              </a:lnSpc>
              <a:spcBef>
                <a:spcPts val="1805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Number</a:t>
            </a:r>
            <a:r>
              <a:rPr sz="1400" b="1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of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Policies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Owned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AWAPART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APERSAUT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ABRAND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,</a:t>
            </a:r>
            <a:r>
              <a:rPr sz="1400" b="1" spc="-7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etc.)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Details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number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of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various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policies</a:t>
            </a:r>
            <a:r>
              <a:rPr sz="1400" spc="-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each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customer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holds,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such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as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car,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life,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property,</a:t>
            </a:r>
            <a:r>
              <a:rPr sz="1400" spc="-4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social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security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insurances.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4570" y="4252696"/>
            <a:ext cx="5591175" cy="11430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3.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b="1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Policy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for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Caravans</a:t>
            </a:r>
            <a:r>
              <a:rPr sz="1400" b="1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(Variable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spc="-25" dirty="0">
                <a:solidFill>
                  <a:srgbClr val="0E0E0E"/>
                </a:solidFill>
                <a:latin typeface="Segoe UI"/>
                <a:cs typeface="Segoe UI"/>
              </a:rPr>
              <a:t>86)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6800"/>
              </a:lnSpc>
              <a:spcBef>
                <a:spcPts val="810"/>
              </a:spcBef>
            </a:pP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Caravan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b="1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Policy</a:t>
            </a:r>
            <a:r>
              <a:rPr sz="1400" b="1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(</a:t>
            </a:r>
            <a:r>
              <a:rPr sz="1400" b="1" dirty="0">
                <a:solidFill>
                  <a:srgbClr val="0E0E0E"/>
                </a:solidFill>
                <a:latin typeface="BIZ UDGothic"/>
                <a:cs typeface="BIZ UDGothic"/>
              </a:rPr>
              <a:t>CARAVAN</a:t>
            </a:r>
            <a:r>
              <a:rPr sz="1400" b="1" dirty="0">
                <a:solidFill>
                  <a:srgbClr val="0E0E0E"/>
                </a:solidFill>
                <a:latin typeface="Segoe UI"/>
                <a:cs typeface="Segoe UI"/>
              </a:rPr>
              <a:t>)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:</a:t>
            </a:r>
            <a:r>
              <a:rPr sz="1400" spc="-5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Indicates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whether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the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customer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has</a:t>
            </a:r>
            <a:r>
              <a:rPr sz="1400" spc="-2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purchased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a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caravan</a:t>
            </a:r>
            <a:r>
              <a:rPr sz="1400" spc="-4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insurance</a:t>
            </a:r>
            <a:r>
              <a:rPr sz="1400" spc="-3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policy,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with</a:t>
            </a:r>
            <a:r>
              <a:rPr sz="1400" spc="-3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values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0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(no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policy)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or</a:t>
            </a:r>
            <a:r>
              <a:rPr sz="1400" spc="-15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50" dirty="0">
                <a:solidFill>
                  <a:srgbClr val="0E0E0E"/>
                </a:solidFill>
                <a:latin typeface="Segoe UI"/>
                <a:cs typeface="Segoe UI"/>
              </a:rPr>
              <a:t>1 </a:t>
            </a:r>
            <a:r>
              <a:rPr sz="1400" dirty="0">
                <a:solidFill>
                  <a:srgbClr val="0E0E0E"/>
                </a:solidFill>
                <a:latin typeface="Segoe UI"/>
                <a:cs typeface="Segoe UI"/>
              </a:rPr>
              <a:t>(policy</a:t>
            </a:r>
            <a:r>
              <a:rPr sz="1400" spc="-20" dirty="0">
                <a:solidFill>
                  <a:srgbClr val="0E0E0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E0E0E"/>
                </a:solidFill>
                <a:latin typeface="Segoe UI"/>
                <a:cs typeface="Segoe UI"/>
              </a:rPr>
              <a:t>purchased).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9136" y="4918964"/>
            <a:ext cx="7355205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latin typeface="Arial"/>
                <a:cs typeface="Arial"/>
              </a:rPr>
              <a:t>Resulting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Features: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130" dirty="0">
                <a:latin typeface="Arial"/>
                <a:cs typeface="Arial"/>
              </a:rPr>
              <a:t>['PPERSAUT',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'MKOOPKLA',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'PWAPART',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'APLEZIER',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'MOPLHOOG',</a:t>
            </a:r>
            <a:r>
              <a:rPr sz="1800" spc="-65" dirty="0">
                <a:latin typeface="Arial"/>
                <a:cs typeface="Arial"/>
              </a:rPr>
              <a:t> 'PBRAND', </a:t>
            </a:r>
            <a:r>
              <a:rPr sz="1800" spc="-130" dirty="0">
                <a:latin typeface="Arial"/>
                <a:cs typeface="Arial"/>
              </a:rPr>
              <a:t>'MBERBOER',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'MRELGE',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'PWALAND',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'ABRAND',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'AZEILPL',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'MINK123M', </a:t>
            </a:r>
            <a:r>
              <a:rPr sz="1800" spc="-150" dirty="0">
                <a:latin typeface="Arial"/>
                <a:cs typeface="Arial"/>
              </a:rPr>
              <a:t>'PBYSTAND',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'PGEZONG',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'AGEZONG',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'MHHUUR']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507" y="960119"/>
            <a:ext cx="7376159" cy="35859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859" y="1696669"/>
            <a:ext cx="9896475" cy="1591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latin typeface="Arial"/>
                <a:cs typeface="Arial"/>
              </a:rPr>
              <a:t>So,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stepwise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regression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we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are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able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reduce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variables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85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16.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latin typeface="Arial"/>
                <a:cs typeface="Arial"/>
              </a:rPr>
              <a:t>So,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using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16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variables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given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Stepwise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Regression,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now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check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performance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neural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trained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just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these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16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variables.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036" y="977849"/>
            <a:ext cx="1057021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000000"/>
                </a:solidFill>
                <a:latin typeface="Arial"/>
                <a:cs typeface="Arial"/>
              </a:rPr>
              <a:t>Model</a:t>
            </a:r>
            <a:r>
              <a:rPr sz="4400" spc="-2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25" dirty="0">
                <a:solidFill>
                  <a:srgbClr val="000000"/>
                </a:solidFill>
                <a:latin typeface="Arial"/>
                <a:cs typeface="Arial"/>
              </a:rPr>
              <a:t>3: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400" spc="-20" dirty="0">
                <a:solidFill>
                  <a:srgbClr val="000000"/>
                </a:solidFill>
                <a:latin typeface="Arial"/>
                <a:cs typeface="Arial"/>
              </a:rPr>
              <a:t>Neural</a:t>
            </a:r>
            <a:r>
              <a:rPr sz="4400" spc="-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25" dirty="0">
                <a:solidFill>
                  <a:srgbClr val="000000"/>
                </a:solidFill>
                <a:latin typeface="Arial"/>
                <a:cs typeface="Arial"/>
              </a:rPr>
              <a:t>Network</a:t>
            </a:r>
            <a:r>
              <a:rPr sz="4400" spc="-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170" dirty="0">
                <a:solidFill>
                  <a:srgbClr val="000000"/>
                </a:solidFill>
                <a:latin typeface="Arial"/>
                <a:cs typeface="Arial"/>
              </a:rPr>
              <a:t>Trained</a:t>
            </a:r>
            <a:r>
              <a:rPr sz="4400" spc="-1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z="4400" spc="-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16</a:t>
            </a:r>
            <a:r>
              <a:rPr sz="4400" spc="-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30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891" y="1344167"/>
            <a:ext cx="5751575" cy="38541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595" y="1534515"/>
            <a:ext cx="39217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500"/>
              </a:lnSpc>
              <a:spcBef>
                <a:spcPts val="100"/>
              </a:spcBef>
            </a:pP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sz="2000" b="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size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16(No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variables)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size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(Caravan)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701" y="904113"/>
            <a:ext cx="3817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Activation</a:t>
            </a:r>
            <a:r>
              <a:rPr sz="2000" b="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r>
              <a:rPr sz="2000" b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used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75" dirty="0">
                <a:solidFill>
                  <a:srgbClr val="000000"/>
                </a:solidFill>
                <a:latin typeface="Arial"/>
                <a:cs typeface="Arial"/>
              </a:rPr>
              <a:t>SIGMOID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701" y="1672437"/>
            <a:ext cx="4592955" cy="233680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000" spc="-75" dirty="0">
                <a:latin typeface="Arial"/>
                <a:cs typeface="Arial"/>
              </a:rPr>
              <a:t>Loss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240"/>
              </a:spcBef>
            </a:pPr>
            <a:r>
              <a:rPr sz="2000" spc="-30" dirty="0">
                <a:latin typeface="Arial"/>
                <a:cs typeface="Arial"/>
              </a:rPr>
              <a:t>binary_cross_entropy_with_logits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Optimizer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Used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back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Propagation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240"/>
              </a:spcBef>
            </a:pPr>
            <a:r>
              <a:rPr sz="2000" spc="-30" dirty="0">
                <a:latin typeface="Arial"/>
                <a:cs typeface="Arial"/>
              </a:rPr>
              <a:t>Gradient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Descent(SGD)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4515" y="737616"/>
            <a:ext cx="5225795" cy="34762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1423" y="978408"/>
            <a:ext cx="5157216" cy="46268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368" y="1008888"/>
            <a:ext cx="5922264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2261971"/>
            <a:ext cx="9224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got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accuracy</a:t>
            </a:r>
            <a:r>
              <a:rPr sz="2000" b="0" spc="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000" b="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94</a:t>
            </a:r>
            <a:r>
              <a:rPr sz="2000" b="0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percent</a:t>
            </a:r>
            <a:r>
              <a:rPr sz="2000" b="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5" dirty="0">
                <a:solidFill>
                  <a:srgbClr val="000000"/>
                </a:solidFill>
                <a:latin typeface="Arial"/>
                <a:cs typeface="Arial"/>
              </a:rPr>
              <a:t>same</a:t>
            </a:r>
            <a:r>
              <a:rPr sz="20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sz="2000" b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sz="2000" b="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000" b="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60" dirty="0">
                <a:solidFill>
                  <a:srgbClr val="000000"/>
                </a:solidFill>
                <a:latin typeface="Arial"/>
                <a:cs typeface="Arial"/>
              </a:rPr>
              <a:t>have</a:t>
            </a:r>
            <a:r>
              <a:rPr sz="2000" b="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trained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z="2000" b="0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all</a:t>
            </a:r>
            <a:r>
              <a:rPr sz="2000" b="0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85</a:t>
            </a:r>
            <a:r>
              <a:rPr sz="20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variables </a:t>
            </a:r>
            <a:r>
              <a:rPr sz="2000" b="0" spc="-35" dirty="0">
                <a:solidFill>
                  <a:srgbClr val="000000"/>
                </a:solidFill>
                <a:latin typeface="Arial"/>
                <a:cs typeface="Arial"/>
              </a:rPr>
              <a:t>so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conclude</a:t>
            </a:r>
            <a:r>
              <a:rPr sz="2000" b="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sz="20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these</a:t>
            </a:r>
            <a:r>
              <a:rPr sz="2000" b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Arial"/>
                <a:cs typeface="Arial"/>
              </a:rPr>
              <a:t>16</a:t>
            </a:r>
            <a:r>
              <a:rPr sz="2000" b="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  <a:r>
              <a:rPr sz="2000" b="0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sz="20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0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got</a:t>
            </a:r>
            <a:r>
              <a:rPr sz="20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sz="20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25" dirty="0">
                <a:solidFill>
                  <a:srgbClr val="000000"/>
                </a:solidFill>
                <a:latin typeface="Arial"/>
                <a:cs typeface="Arial"/>
              </a:rPr>
              <a:t>stepwise</a:t>
            </a:r>
            <a:r>
              <a:rPr sz="2000" b="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Arial"/>
                <a:cs typeface="Arial"/>
              </a:rPr>
              <a:t>regression.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0692" y="3522700"/>
            <a:ext cx="8606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spc="-120" dirty="0">
                <a:latin typeface="Arial"/>
                <a:cs typeface="Arial"/>
              </a:rPr>
              <a:t>We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conclude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85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variables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16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are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and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rest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variables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are </a:t>
            </a:r>
            <a:r>
              <a:rPr sz="2000" spc="-10" dirty="0">
                <a:latin typeface="Arial"/>
                <a:cs typeface="Arial"/>
              </a:rPr>
              <a:t>redundant.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7142" y="-10308"/>
            <a:ext cx="2744429" cy="29928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099" y="1908238"/>
            <a:ext cx="9288145" cy="2222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400"/>
              </a:lnSpc>
              <a:spcBef>
                <a:spcPts val="95"/>
              </a:spcBef>
            </a:pPr>
            <a:r>
              <a:rPr sz="6650" b="0" spc="165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6650" b="0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0" spc="135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sz="6650" b="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0" spc="3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6650" b="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0" spc="12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6650" b="0" spc="10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6650" b="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b="0" spc="125" dirty="0">
                <a:solidFill>
                  <a:srgbClr val="FFFFFF"/>
                </a:solidFill>
                <a:latin typeface="Trebuchet MS"/>
                <a:cs typeface="Trebuchet MS"/>
              </a:rPr>
              <a:t>Reference</a:t>
            </a:r>
            <a:endParaRPr sz="66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099" y="1163867"/>
            <a:ext cx="293433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6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7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b="1" spc="16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72678"/>
            <a:ext cx="2844174" cy="188480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099" y="1303232"/>
            <a:ext cx="26663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55" dirty="0"/>
              <a:t>In</a:t>
            </a:r>
            <a:r>
              <a:rPr sz="4000" spc="-360" dirty="0"/>
              <a:t> </a:t>
            </a:r>
            <a:r>
              <a:rPr sz="4000" spc="90" dirty="0"/>
              <a:t>this</a:t>
            </a:r>
            <a:r>
              <a:rPr sz="4000" spc="-360" dirty="0"/>
              <a:t> </a:t>
            </a:r>
            <a:r>
              <a:rPr sz="4000" spc="75" dirty="0"/>
              <a:t>Part </a:t>
            </a:r>
            <a:r>
              <a:rPr sz="4000" spc="114" dirty="0"/>
              <a:t>(Model</a:t>
            </a:r>
            <a:r>
              <a:rPr sz="4000" spc="-350" dirty="0"/>
              <a:t> </a:t>
            </a:r>
            <a:r>
              <a:rPr sz="4000" spc="35" dirty="0"/>
              <a:t>4)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544571" y="1306203"/>
            <a:ext cx="299656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85" dirty="0">
                <a:solidFill>
                  <a:srgbClr val="333333"/>
                </a:solidFill>
                <a:latin typeface="Trebuchet MS"/>
                <a:cs typeface="Trebuchet MS"/>
              </a:rPr>
              <a:t>What</a:t>
            </a:r>
            <a:r>
              <a:rPr sz="2050" spc="-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333333"/>
                </a:solidFill>
                <a:latin typeface="Trebuchet MS"/>
                <a:cs typeface="Trebuchet MS"/>
              </a:rPr>
              <a:t>is</a:t>
            </a:r>
            <a:r>
              <a:rPr sz="2050" spc="-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333333"/>
                </a:solidFill>
                <a:latin typeface="Trebuchet MS"/>
                <a:cs typeface="Trebuchet MS"/>
              </a:rPr>
              <a:t>Random</a:t>
            </a:r>
            <a:r>
              <a:rPr sz="2050" spc="-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333333"/>
                </a:solidFill>
                <a:latin typeface="Trebuchet MS"/>
                <a:cs typeface="Trebuchet MS"/>
              </a:rPr>
              <a:t>Forest?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4571" y="1974190"/>
            <a:ext cx="57721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5" dirty="0">
                <a:solidFill>
                  <a:srgbClr val="333333"/>
                </a:solidFill>
                <a:latin typeface="Trebuchet MS"/>
                <a:cs typeface="Trebuchet MS"/>
              </a:rPr>
              <a:t>Reason</a:t>
            </a:r>
            <a:r>
              <a:rPr sz="205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333333"/>
                </a:solidFill>
                <a:latin typeface="Trebuchet MS"/>
                <a:cs typeface="Trebuchet MS"/>
              </a:rPr>
              <a:t>for</a:t>
            </a:r>
            <a:r>
              <a:rPr sz="205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100" dirty="0">
                <a:solidFill>
                  <a:srgbClr val="333333"/>
                </a:solidFill>
                <a:latin typeface="Trebuchet MS"/>
                <a:cs typeface="Trebuchet MS"/>
              </a:rPr>
              <a:t>using</a:t>
            </a:r>
            <a:r>
              <a:rPr sz="205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170" dirty="0">
                <a:solidFill>
                  <a:srgbClr val="333333"/>
                </a:solidFill>
                <a:latin typeface="Trebuchet MS"/>
                <a:cs typeface="Trebuchet MS"/>
              </a:rPr>
              <a:t>RF</a:t>
            </a:r>
            <a:r>
              <a:rPr sz="205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333333"/>
                </a:solidFill>
                <a:latin typeface="Trebuchet MS"/>
                <a:cs typeface="Trebuchet MS"/>
              </a:rPr>
              <a:t>as</a:t>
            </a:r>
            <a:r>
              <a:rPr sz="205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333333"/>
                </a:solidFill>
                <a:latin typeface="Trebuchet MS"/>
                <a:cs typeface="Trebuchet MS"/>
              </a:rPr>
              <a:t>performance</a:t>
            </a:r>
            <a:r>
              <a:rPr sz="205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333333"/>
                </a:solidFill>
                <a:latin typeface="Trebuchet MS"/>
                <a:cs typeface="Trebuchet MS"/>
              </a:rPr>
              <a:t>Reference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4571" y="3310167"/>
            <a:ext cx="95186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95" dirty="0">
                <a:solidFill>
                  <a:srgbClr val="333333"/>
                </a:solidFill>
                <a:latin typeface="Trebuchet MS"/>
                <a:cs typeface="Trebuchet MS"/>
              </a:rPr>
              <a:t>Results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8786" y="1434706"/>
            <a:ext cx="19875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0" dirty="0">
                <a:solidFill>
                  <a:srgbClr val="21299A"/>
                </a:solidFill>
                <a:latin typeface="Trebuchet MS"/>
                <a:cs typeface="Trebuchet MS"/>
              </a:rPr>
              <a:t>01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8786" y="2102693"/>
            <a:ext cx="23177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40" dirty="0">
                <a:solidFill>
                  <a:srgbClr val="21299A"/>
                </a:solidFill>
                <a:latin typeface="Trebuchet MS"/>
                <a:cs typeface="Trebuchet MS"/>
              </a:rPr>
              <a:t>02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8786" y="2770682"/>
            <a:ext cx="236854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60" dirty="0">
                <a:solidFill>
                  <a:srgbClr val="21299A"/>
                </a:solidFill>
                <a:latin typeface="Trebuchet MS"/>
                <a:cs typeface="Trebuchet MS"/>
              </a:rPr>
              <a:t>03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8786" y="3438670"/>
            <a:ext cx="23558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50" dirty="0">
                <a:solidFill>
                  <a:srgbClr val="21299A"/>
                </a:solidFill>
                <a:latin typeface="Trebuchet MS"/>
                <a:cs typeface="Trebuchet MS"/>
              </a:rPr>
              <a:t>04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8786" y="4106658"/>
            <a:ext cx="23876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65" dirty="0">
                <a:solidFill>
                  <a:srgbClr val="21299A"/>
                </a:solidFill>
                <a:latin typeface="Trebuchet MS"/>
                <a:cs typeface="Trebuchet MS"/>
              </a:rPr>
              <a:t>05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28786" y="4774647"/>
            <a:ext cx="23622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55" dirty="0">
                <a:solidFill>
                  <a:srgbClr val="21299A"/>
                </a:solidFill>
                <a:latin typeface="Trebuchet MS"/>
                <a:cs typeface="Trebuchet MS"/>
              </a:rPr>
              <a:t>06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4571" y="2650999"/>
            <a:ext cx="185420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5" dirty="0">
                <a:solidFill>
                  <a:srgbClr val="333333"/>
                </a:solidFill>
                <a:latin typeface="Trebuchet MS"/>
                <a:cs typeface="Trebuchet MS"/>
              </a:rPr>
              <a:t>Model</a:t>
            </a:r>
            <a:r>
              <a:rPr sz="2050" spc="-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333333"/>
                </a:solidFill>
                <a:latin typeface="Trebuchet MS"/>
                <a:cs typeface="Trebuchet MS"/>
              </a:rPr>
              <a:t>Training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44571" y="3968434"/>
            <a:ext cx="303720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solidFill>
                  <a:srgbClr val="333333"/>
                </a:solidFill>
                <a:latin typeface="Trebuchet MS"/>
                <a:cs typeface="Trebuchet MS"/>
              </a:rPr>
              <a:t>Interpretation</a:t>
            </a:r>
            <a:r>
              <a:rPr sz="205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05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333333"/>
                </a:solidFill>
                <a:latin typeface="Trebuchet MS"/>
                <a:cs typeface="Trebuchet MS"/>
              </a:rPr>
              <a:t>Results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4571" y="4641822"/>
            <a:ext cx="137541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5" dirty="0">
                <a:solidFill>
                  <a:srgbClr val="333333"/>
                </a:solidFill>
                <a:latin typeface="Trebuchet MS"/>
                <a:cs typeface="Trebuchet MS"/>
              </a:rPr>
              <a:t>Conclusion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699" y="1795203"/>
            <a:ext cx="3619499" cy="3619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92942" y="399034"/>
            <a:ext cx="302704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b="0" spc="15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3300" b="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0" spc="110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346" y="1075845"/>
            <a:ext cx="4121150" cy="21272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b="1" spc="6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6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16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FFFFFF"/>
                </a:solidFill>
                <a:latin typeface="Trebuchet MS"/>
                <a:cs typeface="Trebuchet MS"/>
              </a:rPr>
              <a:t>Forest?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7200"/>
              </a:lnSpc>
              <a:spcBef>
                <a:spcPts val="400"/>
              </a:spcBef>
            </a:pP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ensemble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regression.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constructs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mode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classes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(classification)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mean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(regression)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individual</a:t>
            </a:r>
            <a:r>
              <a:rPr sz="1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trees.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346" y="3463445"/>
            <a:ext cx="3954145" cy="1454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600" b="1" spc="6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16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40" dirty="0">
                <a:solidFill>
                  <a:srgbClr val="FFFFFF"/>
                </a:solidFill>
                <a:latin typeface="Trebuchet MS"/>
                <a:cs typeface="Trebuchet MS"/>
              </a:rPr>
              <a:t>Advantages:</a:t>
            </a:r>
            <a:endParaRPr sz="1600">
              <a:latin typeface="Trebuchet MS"/>
              <a:cs typeface="Trebuchet MS"/>
            </a:endParaRPr>
          </a:p>
          <a:p>
            <a:pPr marL="12700" marR="529590">
              <a:lnSpc>
                <a:spcPct val="117200"/>
              </a:lnSpc>
            </a:pPr>
            <a:r>
              <a:rPr sz="1600" spc="9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Accuracy: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Often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achieves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sz="16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7200"/>
              </a:lnSpc>
            </a:pP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Overfitting: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Ensemble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rebuchet MS"/>
                <a:cs typeface="Trebuchet MS"/>
              </a:rPr>
              <a:t>approach </a:t>
            </a:r>
            <a:r>
              <a:rPr sz="1600" spc="6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randomness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generalization.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1555" y="1100331"/>
            <a:ext cx="4075429" cy="161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95"/>
              </a:spcBef>
            </a:pPr>
            <a:r>
              <a:rPr sz="1650" b="1" spc="5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16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b="1" spc="60" dirty="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sz="16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b="1" spc="5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16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b="1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sz="16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b="1" spc="50" dirty="0">
                <a:solidFill>
                  <a:srgbClr val="FFFFFF"/>
                </a:solidFill>
                <a:latin typeface="Trebuchet MS"/>
                <a:cs typeface="Trebuchet MS"/>
              </a:rPr>
              <a:t>Work?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Bootstrapped</a:t>
            </a:r>
            <a:r>
              <a:rPr sz="16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Sampling: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Builds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sz="16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sampling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replacement,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 tree</a:t>
            </a:r>
            <a:r>
              <a:rPr sz="16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 different</a:t>
            </a:r>
            <a:r>
              <a:rPr sz="16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subset.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1555" y="3005331"/>
            <a:ext cx="4157979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95"/>
              </a:spcBef>
            </a:pP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Randomness: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Considers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random 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subset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Trebuchet MS"/>
                <a:cs typeface="Trebuchet MS"/>
              </a:rPr>
              <a:t>tree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node,</a:t>
            </a:r>
            <a:r>
              <a:rPr sz="16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16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diversity.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1555" y="4275331"/>
            <a:ext cx="4166235" cy="161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95"/>
              </a:spcBef>
            </a:pP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Voting</a:t>
            </a:r>
            <a:r>
              <a:rPr sz="16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(Classification)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Averaging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(Regression):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"vote"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Trebuchet MS"/>
                <a:cs typeface="Trebuchet MS"/>
              </a:rPr>
              <a:t>classes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16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or contribute predictions 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regression.</a:t>
            </a:r>
            <a:r>
              <a:rPr sz="16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majority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average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output.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4861559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495" y="4462271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495" y="4061459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3662171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95" y="3261359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495" y="2862072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495" y="2462783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9495" y="2061972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9495" y="1662683"/>
            <a:ext cx="4855845" cy="0"/>
          </a:xfrm>
          <a:custGeom>
            <a:avLst/>
            <a:gdLst/>
            <a:ahLst/>
            <a:cxnLst/>
            <a:rect l="l" t="t" r="r" b="b"/>
            <a:pathLst>
              <a:path w="4855845">
                <a:moveTo>
                  <a:pt x="0" y="0"/>
                </a:moveTo>
                <a:lnTo>
                  <a:pt x="485546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1312" y="4221479"/>
            <a:ext cx="48895" cy="1039494"/>
          </a:xfrm>
          <a:custGeom>
            <a:avLst/>
            <a:gdLst/>
            <a:ahLst/>
            <a:cxnLst/>
            <a:rect l="l" t="t" r="r" b="b"/>
            <a:pathLst>
              <a:path w="48895" h="1039495">
                <a:moveTo>
                  <a:pt x="48767" y="0"/>
                </a:moveTo>
                <a:lnTo>
                  <a:pt x="0" y="0"/>
                </a:lnTo>
                <a:lnTo>
                  <a:pt x="0" y="1039368"/>
                </a:lnTo>
                <a:lnTo>
                  <a:pt x="48767" y="1039368"/>
                </a:lnTo>
                <a:lnTo>
                  <a:pt x="48767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3712" y="4821935"/>
            <a:ext cx="47625" cy="439420"/>
          </a:xfrm>
          <a:custGeom>
            <a:avLst/>
            <a:gdLst/>
            <a:ahLst/>
            <a:cxnLst/>
            <a:rect l="l" t="t" r="r" b="b"/>
            <a:pathLst>
              <a:path w="47625" h="439420">
                <a:moveTo>
                  <a:pt x="47243" y="0"/>
                </a:moveTo>
                <a:lnTo>
                  <a:pt x="0" y="0"/>
                </a:lnTo>
                <a:lnTo>
                  <a:pt x="0" y="438911"/>
                </a:lnTo>
                <a:lnTo>
                  <a:pt x="47243" y="438911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4588" y="3941064"/>
            <a:ext cx="48895" cy="1320165"/>
          </a:xfrm>
          <a:custGeom>
            <a:avLst/>
            <a:gdLst/>
            <a:ahLst/>
            <a:cxnLst/>
            <a:rect l="l" t="t" r="r" b="b"/>
            <a:pathLst>
              <a:path w="48894" h="1320164">
                <a:moveTo>
                  <a:pt x="48768" y="0"/>
                </a:moveTo>
                <a:lnTo>
                  <a:pt x="0" y="0"/>
                </a:lnTo>
                <a:lnTo>
                  <a:pt x="0" y="1319784"/>
                </a:lnTo>
                <a:lnTo>
                  <a:pt x="48768" y="1319784"/>
                </a:lnTo>
                <a:lnTo>
                  <a:pt x="48768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6988" y="5141976"/>
            <a:ext cx="47625" cy="119380"/>
          </a:xfrm>
          <a:custGeom>
            <a:avLst/>
            <a:gdLst/>
            <a:ahLst/>
            <a:cxnLst/>
            <a:rect l="l" t="t" r="r" b="b"/>
            <a:pathLst>
              <a:path w="47625" h="119379">
                <a:moveTo>
                  <a:pt x="47243" y="0"/>
                </a:moveTo>
                <a:lnTo>
                  <a:pt x="0" y="0"/>
                </a:lnTo>
                <a:lnTo>
                  <a:pt x="0" y="118872"/>
                </a:lnTo>
                <a:lnTo>
                  <a:pt x="47243" y="118872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9388" y="5181600"/>
            <a:ext cx="47625" cy="79375"/>
          </a:xfrm>
          <a:custGeom>
            <a:avLst/>
            <a:gdLst/>
            <a:ahLst/>
            <a:cxnLst/>
            <a:rect l="l" t="t" r="r" b="b"/>
            <a:pathLst>
              <a:path w="47625" h="79375">
                <a:moveTo>
                  <a:pt x="47243" y="0"/>
                </a:moveTo>
                <a:lnTo>
                  <a:pt x="0" y="0"/>
                </a:lnTo>
                <a:lnTo>
                  <a:pt x="0" y="79247"/>
                </a:lnTo>
                <a:lnTo>
                  <a:pt x="47243" y="79247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0263" y="4221479"/>
            <a:ext cx="47625" cy="1039494"/>
          </a:xfrm>
          <a:custGeom>
            <a:avLst/>
            <a:gdLst/>
            <a:ahLst/>
            <a:cxnLst/>
            <a:rect l="l" t="t" r="r" b="b"/>
            <a:pathLst>
              <a:path w="47625" h="1039495">
                <a:moveTo>
                  <a:pt x="47244" y="0"/>
                </a:moveTo>
                <a:lnTo>
                  <a:pt x="0" y="0"/>
                </a:lnTo>
                <a:lnTo>
                  <a:pt x="0" y="1039368"/>
                </a:lnTo>
                <a:lnTo>
                  <a:pt x="47244" y="1039368"/>
                </a:lnTo>
                <a:lnTo>
                  <a:pt x="472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2663" y="5061203"/>
            <a:ext cx="47625" cy="200025"/>
          </a:xfrm>
          <a:custGeom>
            <a:avLst/>
            <a:gdLst/>
            <a:ahLst/>
            <a:cxnLst/>
            <a:rect l="l" t="t" r="r" b="b"/>
            <a:pathLst>
              <a:path w="47625" h="200025">
                <a:moveTo>
                  <a:pt x="47244" y="0"/>
                </a:moveTo>
                <a:lnTo>
                  <a:pt x="0" y="0"/>
                </a:lnTo>
                <a:lnTo>
                  <a:pt x="0" y="199644"/>
                </a:lnTo>
                <a:lnTo>
                  <a:pt x="47244" y="199644"/>
                </a:lnTo>
                <a:lnTo>
                  <a:pt x="472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3539" y="2382011"/>
            <a:ext cx="47625" cy="2879090"/>
          </a:xfrm>
          <a:custGeom>
            <a:avLst/>
            <a:gdLst/>
            <a:ahLst/>
            <a:cxnLst/>
            <a:rect l="l" t="t" r="r" b="b"/>
            <a:pathLst>
              <a:path w="47625" h="2879090">
                <a:moveTo>
                  <a:pt x="47243" y="0"/>
                </a:moveTo>
                <a:lnTo>
                  <a:pt x="0" y="0"/>
                </a:lnTo>
                <a:lnTo>
                  <a:pt x="0" y="2878836"/>
                </a:lnTo>
                <a:lnTo>
                  <a:pt x="47243" y="2878836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5939" y="4581144"/>
            <a:ext cx="47625" cy="680085"/>
          </a:xfrm>
          <a:custGeom>
            <a:avLst/>
            <a:gdLst/>
            <a:ahLst/>
            <a:cxnLst/>
            <a:rect l="l" t="t" r="r" b="b"/>
            <a:pathLst>
              <a:path w="47625" h="680085">
                <a:moveTo>
                  <a:pt x="47243" y="0"/>
                </a:moveTo>
                <a:lnTo>
                  <a:pt x="0" y="0"/>
                </a:lnTo>
                <a:lnTo>
                  <a:pt x="0" y="679703"/>
                </a:lnTo>
                <a:lnTo>
                  <a:pt x="47243" y="679703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6816" y="4341876"/>
            <a:ext cx="47625" cy="919480"/>
          </a:xfrm>
          <a:custGeom>
            <a:avLst/>
            <a:gdLst/>
            <a:ahLst/>
            <a:cxnLst/>
            <a:rect l="l" t="t" r="r" b="b"/>
            <a:pathLst>
              <a:path w="47625" h="919479">
                <a:moveTo>
                  <a:pt x="47243" y="0"/>
                </a:moveTo>
                <a:lnTo>
                  <a:pt x="0" y="0"/>
                </a:lnTo>
                <a:lnTo>
                  <a:pt x="0" y="918972"/>
                </a:lnTo>
                <a:lnTo>
                  <a:pt x="47243" y="918972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09216" y="4622291"/>
            <a:ext cx="47625" cy="638810"/>
          </a:xfrm>
          <a:custGeom>
            <a:avLst/>
            <a:gdLst/>
            <a:ahLst/>
            <a:cxnLst/>
            <a:rect l="l" t="t" r="r" b="b"/>
            <a:pathLst>
              <a:path w="47625" h="638810">
                <a:moveTo>
                  <a:pt x="47243" y="0"/>
                </a:moveTo>
                <a:lnTo>
                  <a:pt x="0" y="0"/>
                </a:lnTo>
                <a:lnTo>
                  <a:pt x="0" y="638555"/>
                </a:lnTo>
                <a:lnTo>
                  <a:pt x="47243" y="638555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0092" y="4142232"/>
            <a:ext cx="48895" cy="1118870"/>
          </a:xfrm>
          <a:custGeom>
            <a:avLst/>
            <a:gdLst/>
            <a:ahLst/>
            <a:cxnLst/>
            <a:rect l="l" t="t" r="r" b="b"/>
            <a:pathLst>
              <a:path w="48894" h="1118870">
                <a:moveTo>
                  <a:pt x="48768" y="0"/>
                </a:moveTo>
                <a:lnTo>
                  <a:pt x="0" y="0"/>
                </a:lnTo>
                <a:lnTo>
                  <a:pt x="0" y="1118616"/>
                </a:lnTo>
                <a:lnTo>
                  <a:pt x="48768" y="1118616"/>
                </a:lnTo>
                <a:lnTo>
                  <a:pt x="48768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2492" y="4261103"/>
            <a:ext cx="47625" cy="1000125"/>
          </a:xfrm>
          <a:custGeom>
            <a:avLst/>
            <a:gdLst/>
            <a:ahLst/>
            <a:cxnLst/>
            <a:rect l="l" t="t" r="r" b="b"/>
            <a:pathLst>
              <a:path w="47625" h="1000125">
                <a:moveTo>
                  <a:pt x="47243" y="0"/>
                </a:moveTo>
                <a:lnTo>
                  <a:pt x="0" y="0"/>
                </a:lnTo>
                <a:lnTo>
                  <a:pt x="0" y="999744"/>
                </a:lnTo>
                <a:lnTo>
                  <a:pt x="47243" y="999744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3367" y="5181600"/>
            <a:ext cx="48895" cy="79375"/>
          </a:xfrm>
          <a:custGeom>
            <a:avLst/>
            <a:gdLst/>
            <a:ahLst/>
            <a:cxnLst/>
            <a:rect l="l" t="t" r="r" b="b"/>
            <a:pathLst>
              <a:path w="48894" h="79375">
                <a:moveTo>
                  <a:pt x="48768" y="0"/>
                </a:moveTo>
                <a:lnTo>
                  <a:pt x="0" y="0"/>
                </a:lnTo>
                <a:lnTo>
                  <a:pt x="0" y="79247"/>
                </a:lnTo>
                <a:lnTo>
                  <a:pt x="48768" y="79247"/>
                </a:lnTo>
                <a:lnTo>
                  <a:pt x="48768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15767" y="5021579"/>
            <a:ext cx="47625" cy="239395"/>
          </a:xfrm>
          <a:custGeom>
            <a:avLst/>
            <a:gdLst/>
            <a:ahLst/>
            <a:cxnLst/>
            <a:rect l="l" t="t" r="r" b="b"/>
            <a:pathLst>
              <a:path w="47625" h="239395">
                <a:moveTo>
                  <a:pt x="47243" y="0"/>
                </a:moveTo>
                <a:lnTo>
                  <a:pt x="0" y="0"/>
                </a:lnTo>
                <a:lnTo>
                  <a:pt x="0" y="239268"/>
                </a:lnTo>
                <a:lnTo>
                  <a:pt x="47243" y="239268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167" y="5100828"/>
            <a:ext cx="47625" cy="160020"/>
          </a:xfrm>
          <a:custGeom>
            <a:avLst/>
            <a:gdLst/>
            <a:ahLst/>
            <a:cxnLst/>
            <a:rect l="l" t="t" r="r" b="b"/>
            <a:pathLst>
              <a:path w="47625" h="160020">
                <a:moveTo>
                  <a:pt x="47243" y="0"/>
                </a:moveTo>
                <a:lnTo>
                  <a:pt x="0" y="0"/>
                </a:lnTo>
                <a:lnTo>
                  <a:pt x="0" y="160020"/>
                </a:lnTo>
                <a:lnTo>
                  <a:pt x="47243" y="160020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19044" y="5021579"/>
            <a:ext cx="47625" cy="239395"/>
          </a:xfrm>
          <a:custGeom>
            <a:avLst/>
            <a:gdLst/>
            <a:ahLst/>
            <a:cxnLst/>
            <a:rect l="l" t="t" r="r" b="b"/>
            <a:pathLst>
              <a:path w="47625" h="239395">
                <a:moveTo>
                  <a:pt x="47243" y="0"/>
                </a:moveTo>
                <a:lnTo>
                  <a:pt x="0" y="0"/>
                </a:lnTo>
                <a:lnTo>
                  <a:pt x="0" y="239268"/>
                </a:lnTo>
                <a:lnTo>
                  <a:pt x="47243" y="239268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1444" y="5021579"/>
            <a:ext cx="47625" cy="239395"/>
          </a:xfrm>
          <a:custGeom>
            <a:avLst/>
            <a:gdLst/>
            <a:ahLst/>
            <a:cxnLst/>
            <a:rect l="l" t="t" r="r" b="b"/>
            <a:pathLst>
              <a:path w="47625" h="239395">
                <a:moveTo>
                  <a:pt x="47243" y="0"/>
                </a:moveTo>
                <a:lnTo>
                  <a:pt x="0" y="0"/>
                </a:lnTo>
                <a:lnTo>
                  <a:pt x="0" y="239268"/>
                </a:lnTo>
                <a:lnTo>
                  <a:pt x="47243" y="239268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22320" y="5181600"/>
            <a:ext cx="47625" cy="79375"/>
          </a:xfrm>
          <a:custGeom>
            <a:avLst/>
            <a:gdLst/>
            <a:ahLst/>
            <a:cxnLst/>
            <a:rect l="l" t="t" r="r" b="b"/>
            <a:pathLst>
              <a:path w="47625" h="79375">
                <a:moveTo>
                  <a:pt x="47243" y="0"/>
                </a:moveTo>
                <a:lnTo>
                  <a:pt x="0" y="0"/>
                </a:lnTo>
                <a:lnTo>
                  <a:pt x="0" y="79247"/>
                </a:lnTo>
                <a:lnTo>
                  <a:pt x="47243" y="79247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720" y="5221223"/>
            <a:ext cx="47625" cy="40005"/>
          </a:xfrm>
          <a:custGeom>
            <a:avLst/>
            <a:gdLst/>
            <a:ahLst/>
            <a:cxnLst/>
            <a:rect l="l" t="t" r="r" b="b"/>
            <a:pathLst>
              <a:path w="47625" h="40004">
                <a:moveTo>
                  <a:pt x="47243" y="0"/>
                </a:moveTo>
                <a:lnTo>
                  <a:pt x="0" y="0"/>
                </a:lnTo>
                <a:lnTo>
                  <a:pt x="0" y="39623"/>
                </a:lnTo>
                <a:lnTo>
                  <a:pt x="47243" y="39623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25596" y="4981955"/>
            <a:ext cx="47625" cy="279400"/>
          </a:xfrm>
          <a:custGeom>
            <a:avLst/>
            <a:gdLst/>
            <a:ahLst/>
            <a:cxnLst/>
            <a:rect l="l" t="t" r="r" b="b"/>
            <a:pathLst>
              <a:path w="47625" h="279400">
                <a:moveTo>
                  <a:pt x="47243" y="0"/>
                </a:moveTo>
                <a:lnTo>
                  <a:pt x="0" y="0"/>
                </a:lnTo>
                <a:lnTo>
                  <a:pt x="0" y="278892"/>
                </a:lnTo>
                <a:lnTo>
                  <a:pt x="47243" y="278892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77996" y="5061203"/>
            <a:ext cx="47625" cy="200025"/>
          </a:xfrm>
          <a:custGeom>
            <a:avLst/>
            <a:gdLst/>
            <a:ahLst/>
            <a:cxnLst/>
            <a:rect l="l" t="t" r="r" b="b"/>
            <a:pathLst>
              <a:path w="47625" h="200025">
                <a:moveTo>
                  <a:pt x="47243" y="0"/>
                </a:moveTo>
                <a:lnTo>
                  <a:pt x="0" y="0"/>
                </a:lnTo>
                <a:lnTo>
                  <a:pt x="0" y="199644"/>
                </a:lnTo>
                <a:lnTo>
                  <a:pt x="47243" y="199644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8871" y="4821935"/>
            <a:ext cx="48895" cy="439420"/>
          </a:xfrm>
          <a:custGeom>
            <a:avLst/>
            <a:gdLst/>
            <a:ahLst/>
            <a:cxnLst/>
            <a:rect l="l" t="t" r="r" b="b"/>
            <a:pathLst>
              <a:path w="48895" h="439420">
                <a:moveTo>
                  <a:pt x="48767" y="0"/>
                </a:moveTo>
                <a:lnTo>
                  <a:pt x="0" y="0"/>
                </a:lnTo>
                <a:lnTo>
                  <a:pt x="0" y="438911"/>
                </a:lnTo>
                <a:lnTo>
                  <a:pt x="48767" y="438911"/>
                </a:lnTo>
                <a:lnTo>
                  <a:pt x="48767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81271" y="4780788"/>
            <a:ext cx="47625" cy="480059"/>
          </a:xfrm>
          <a:custGeom>
            <a:avLst/>
            <a:gdLst/>
            <a:ahLst/>
            <a:cxnLst/>
            <a:rect l="l" t="t" r="r" b="b"/>
            <a:pathLst>
              <a:path w="47625" h="480060">
                <a:moveTo>
                  <a:pt x="47243" y="0"/>
                </a:moveTo>
                <a:lnTo>
                  <a:pt x="0" y="0"/>
                </a:lnTo>
                <a:lnTo>
                  <a:pt x="0" y="480059"/>
                </a:lnTo>
                <a:lnTo>
                  <a:pt x="47243" y="480059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2147" y="2061972"/>
            <a:ext cx="48895" cy="3199130"/>
          </a:xfrm>
          <a:custGeom>
            <a:avLst/>
            <a:gdLst/>
            <a:ahLst/>
            <a:cxnLst/>
            <a:rect l="l" t="t" r="r" b="b"/>
            <a:pathLst>
              <a:path w="48895" h="3199129">
                <a:moveTo>
                  <a:pt x="48767" y="0"/>
                </a:moveTo>
                <a:lnTo>
                  <a:pt x="0" y="0"/>
                </a:lnTo>
                <a:lnTo>
                  <a:pt x="0" y="3198876"/>
                </a:lnTo>
                <a:lnTo>
                  <a:pt x="48767" y="3198876"/>
                </a:lnTo>
                <a:lnTo>
                  <a:pt x="48767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4547" y="4780788"/>
            <a:ext cx="47625" cy="480059"/>
          </a:xfrm>
          <a:custGeom>
            <a:avLst/>
            <a:gdLst/>
            <a:ahLst/>
            <a:cxnLst/>
            <a:rect l="l" t="t" r="r" b="b"/>
            <a:pathLst>
              <a:path w="47625" h="480060">
                <a:moveTo>
                  <a:pt x="47243" y="0"/>
                </a:moveTo>
                <a:lnTo>
                  <a:pt x="0" y="0"/>
                </a:lnTo>
                <a:lnTo>
                  <a:pt x="0" y="480059"/>
                </a:lnTo>
                <a:lnTo>
                  <a:pt x="47243" y="480059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35423" y="4741164"/>
            <a:ext cx="48895" cy="520065"/>
          </a:xfrm>
          <a:custGeom>
            <a:avLst/>
            <a:gdLst/>
            <a:ahLst/>
            <a:cxnLst/>
            <a:rect l="l" t="t" r="r" b="b"/>
            <a:pathLst>
              <a:path w="48895" h="520064">
                <a:moveTo>
                  <a:pt x="48767" y="0"/>
                </a:moveTo>
                <a:lnTo>
                  <a:pt x="0" y="0"/>
                </a:lnTo>
                <a:lnTo>
                  <a:pt x="0" y="519684"/>
                </a:lnTo>
                <a:lnTo>
                  <a:pt x="48767" y="519684"/>
                </a:lnTo>
                <a:lnTo>
                  <a:pt x="48767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7823" y="4181855"/>
            <a:ext cx="47625" cy="1079500"/>
          </a:xfrm>
          <a:custGeom>
            <a:avLst/>
            <a:gdLst/>
            <a:ahLst/>
            <a:cxnLst/>
            <a:rect l="l" t="t" r="r" b="b"/>
            <a:pathLst>
              <a:path w="47625" h="1079500">
                <a:moveTo>
                  <a:pt x="47243" y="0"/>
                </a:moveTo>
                <a:lnTo>
                  <a:pt x="0" y="0"/>
                </a:lnTo>
                <a:lnTo>
                  <a:pt x="0" y="1078992"/>
                </a:lnTo>
                <a:lnTo>
                  <a:pt x="47243" y="1078992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40223" y="4501896"/>
            <a:ext cx="47625" cy="759460"/>
          </a:xfrm>
          <a:custGeom>
            <a:avLst/>
            <a:gdLst/>
            <a:ahLst/>
            <a:cxnLst/>
            <a:rect l="l" t="t" r="r" b="b"/>
            <a:pathLst>
              <a:path w="47625" h="759460">
                <a:moveTo>
                  <a:pt x="47243" y="0"/>
                </a:moveTo>
                <a:lnTo>
                  <a:pt x="0" y="0"/>
                </a:lnTo>
                <a:lnTo>
                  <a:pt x="0" y="758951"/>
                </a:lnTo>
                <a:lnTo>
                  <a:pt x="47243" y="758951"/>
                </a:lnTo>
                <a:lnTo>
                  <a:pt x="472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91100" y="3741420"/>
            <a:ext cx="47625" cy="1519555"/>
          </a:xfrm>
          <a:custGeom>
            <a:avLst/>
            <a:gdLst/>
            <a:ahLst/>
            <a:cxnLst/>
            <a:rect l="l" t="t" r="r" b="b"/>
            <a:pathLst>
              <a:path w="47625" h="1519554">
                <a:moveTo>
                  <a:pt x="47244" y="0"/>
                </a:moveTo>
                <a:lnTo>
                  <a:pt x="0" y="0"/>
                </a:lnTo>
                <a:lnTo>
                  <a:pt x="0" y="1519427"/>
                </a:lnTo>
                <a:lnTo>
                  <a:pt x="47244" y="1519427"/>
                </a:lnTo>
                <a:lnTo>
                  <a:pt x="472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43500" y="3782567"/>
            <a:ext cx="47625" cy="1478280"/>
          </a:xfrm>
          <a:custGeom>
            <a:avLst/>
            <a:gdLst/>
            <a:ahLst/>
            <a:cxnLst/>
            <a:rect l="l" t="t" r="r" b="b"/>
            <a:pathLst>
              <a:path w="47625" h="1478279">
                <a:moveTo>
                  <a:pt x="47244" y="0"/>
                </a:moveTo>
                <a:lnTo>
                  <a:pt x="0" y="0"/>
                </a:lnTo>
                <a:lnTo>
                  <a:pt x="0" y="1478279"/>
                </a:lnTo>
                <a:lnTo>
                  <a:pt x="47244" y="1478279"/>
                </a:lnTo>
                <a:lnTo>
                  <a:pt x="472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539495" y="4821935"/>
            <a:ext cx="4855845" cy="443865"/>
            <a:chOff x="539495" y="4821935"/>
            <a:chExt cx="4855845" cy="443865"/>
          </a:xfrm>
        </p:grpSpPr>
        <p:sp>
          <p:nvSpPr>
            <p:cNvPr id="43" name="object 43"/>
            <p:cNvSpPr/>
            <p:nvPr/>
          </p:nvSpPr>
          <p:spPr>
            <a:xfrm>
              <a:off x="5294375" y="4821935"/>
              <a:ext cx="47625" cy="439420"/>
            </a:xfrm>
            <a:custGeom>
              <a:avLst/>
              <a:gdLst/>
              <a:ahLst/>
              <a:cxnLst/>
              <a:rect l="l" t="t" r="r" b="b"/>
              <a:pathLst>
                <a:path w="47625" h="439420">
                  <a:moveTo>
                    <a:pt x="47244" y="0"/>
                  </a:moveTo>
                  <a:lnTo>
                    <a:pt x="0" y="0"/>
                  </a:lnTo>
                  <a:lnTo>
                    <a:pt x="0" y="438911"/>
                  </a:lnTo>
                  <a:lnTo>
                    <a:pt x="47244" y="438911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9495" y="5260847"/>
              <a:ext cx="4855845" cy="0"/>
            </a:xfrm>
            <a:custGeom>
              <a:avLst/>
              <a:gdLst/>
              <a:ahLst/>
              <a:cxnLst/>
              <a:rect l="l" t="t" r="r" b="b"/>
              <a:pathLst>
                <a:path w="4855845">
                  <a:moveTo>
                    <a:pt x="0" y="0"/>
                  </a:moveTo>
                  <a:lnTo>
                    <a:pt x="48554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40512" y="4009390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26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1997" y="4609338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3788" y="3729354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33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6058" y="4929378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8828" y="4009390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26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81074" y="4849114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02486" y="2169667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72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54251" y="4369434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06016" y="4129278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57526" y="4409313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09292" y="3929253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28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61057" y="4049395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25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846577" y="4889372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694813" y="4809235"/>
            <a:ext cx="5429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230" algn="l"/>
              </a:tabLst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	6</a:t>
            </a:r>
            <a:r>
              <a:rPr sz="900" spc="4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77848" y="4969255"/>
            <a:ext cx="22117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7950" algn="l"/>
                <a:tab pos="2136775" algn="l"/>
              </a:tabLst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	</a:t>
            </a: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sz="900" dirty="0">
                <a:solidFill>
                  <a:srgbClr val="404040"/>
                </a:solidFill>
                <a:latin typeface="Arial"/>
                <a:cs typeface="Arial"/>
              </a:rPr>
              <a:t>	</a:t>
            </a: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453510" y="5009133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05276" y="4769357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57040" y="4849114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852926" y="4569332"/>
            <a:ext cx="353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15" baseline="-18518" dirty="0">
                <a:solidFill>
                  <a:srgbClr val="404040"/>
                </a:solidFill>
                <a:latin typeface="Arial"/>
                <a:cs typeface="Arial"/>
              </a:rPr>
              <a:t>11</a:t>
            </a:r>
            <a:r>
              <a:rPr sz="1350" spc="-89" baseline="-1851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181602" y="1849628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308094" y="4529454"/>
            <a:ext cx="353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15" baseline="-18518" dirty="0">
                <a:solidFill>
                  <a:srgbClr val="404040"/>
                </a:solidFill>
                <a:latin typeface="Arial"/>
                <a:cs typeface="Arial"/>
              </a:rPr>
              <a:t>12</a:t>
            </a:r>
            <a:r>
              <a:rPr sz="1350" spc="-89" baseline="-18518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36770" y="3968953"/>
            <a:ext cx="1504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27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88534" y="4289297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14900" y="3529329"/>
            <a:ext cx="353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04040"/>
                </a:solidFill>
                <a:latin typeface="Arial"/>
                <a:cs typeface="Arial"/>
              </a:rPr>
              <a:t>38</a:t>
            </a:r>
            <a:r>
              <a:rPr sz="9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50" spc="-37" baseline="-18518" dirty="0">
                <a:solidFill>
                  <a:srgbClr val="404040"/>
                </a:solidFill>
                <a:latin typeface="Arial"/>
                <a:cs typeface="Arial"/>
              </a:rPr>
              <a:t>37</a:t>
            </a:r>
            <a:endParaRPr sz="1350" baseline="-18518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43576" y="4609338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98500" y="4769357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8500" y="4369434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98500" y="3969511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30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8500" y="3569589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8500" y="2369565"/>
            <a:ext cx="15049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70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98500" y="1969770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8500" y="1569846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90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0679" y="5159359"/>
            <a:ext cx="5034280" cy="3194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  <a:spcBef>
                <a:spcPts val="75"/>
              </a:spcBef>
            </a:pP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r>
              <a:rPr sz="900" spc="4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r>
              <a:rPr sz="900" spc="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r>
              <a:rPr sz="900" spc="43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sz="900" spc="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5</a:t>
            </a:r>
            <a:r>
              <a:rPr sz="900" spc="4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6</a:t>
            </a:r>
            <a:r>
              <a:rPr sz="900" spc="43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7</a:t>
            </a:r>
            <a:r>
              <a:rPr sz="900" spc="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8</a:t>
            </a:r>
            <a:r>
              <a:rPr sz="900" spc="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9</a:t>
            </a:r>
            <a:r>
              <a:rPr sz="900" spc="1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10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11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12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13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22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23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24</a:t>
            </a:r>
            <a:r>
              <a:rPr sz="9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25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26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27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29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31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32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33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34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35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36</a:t>
            </a:r>
            <a:r>
              <a:rPr sz="9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37</a:t>
            </a: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38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39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41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31366" y="1053211"/>
            <a:ext cx="26987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Customer</a:t>
            </a:r>
            <a:r>
              <a:rPr sz="1400" b="1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Subtype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5848350" y="1263650"/>
          <a:ext cx="3041650" cy="3994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070">
                <a:tc gridSpan="2">
                  <a:txBody>
                    <a:bodyPr/>
                    <a:lstStyle/>
                    <a:p>
                      <a:pPr marL="968375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b="1" dirty="0"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05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10" dirty="0">
                          <a:latin typeface="Calibri"/>
                          <a:cs typeface="Calibri"/>
                        </a:rPr>
                        <a:t>Subtype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Label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1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Income,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expensive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child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2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Provincials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3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seniors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4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Affluent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senior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apartments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5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Mixed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seniors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80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6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5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Career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childcare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  <a:spcBef>
                          <a:spcPts val="51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7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Dinki's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(double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income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kids)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8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Middle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spc="-50" dirty="0">
                          <a:latin typeface="Calibri"/>
                          <a:cs typeface="Calibri"/>
                        </a:rPr>
                        <a:t>9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35"/>
                        </a:lnSpc>
                        <a:spcBef>
                          <a:spcPts val="7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Modern,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Stable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family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11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Family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starters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12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Affluent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young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13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Young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american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family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14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Junior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cosmopolitan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15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Senior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cosmopolitans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5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16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30"/>
                        </a:lnSpc>
                        <a:spcBef>
                          <a:spcPts val="8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Students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apartments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17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Fresh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masters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city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  <a:spcBef>
                          <a:spcPts val="85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18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  <a:spcBef>
                          <a:spcPts val="8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youth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5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19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30"/>
                        </a:lnSpc>
                        <a:spcBef>
                          <a:spcPts val="8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Suburban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youth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  <a:spcBef>
                          <a:spcPts val="85"/>
                        </a:spcBef>
                      </a:pPr>
                      <a:r>
                        <a:rPr sz="1050" spc="-25" dirty="0">
                          <a:latin typeface="Calibri"/>
                          <a:cs typeface="Calibri"/>
                        </a:rPr>
                        <a:t>20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25"/>
                        </a:lnSpc>
                        <a:spcBef>
                          <a:spcPts val="8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Etnically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diverse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9086850" y="1263650"/>
          <a:ext cx="2955925" cy="3994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Young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urban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have-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nots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Mixed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apartment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dwellers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Young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rising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Young,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educated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Young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seniors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city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Own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home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elderly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Seniors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apartments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5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Residential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elderly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29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Porchless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seniors: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front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yard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Religious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elderly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singles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income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catholics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Mixed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seniors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families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family,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employed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child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Village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ts val="128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2480" marR="90170" indent="-69532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Couples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teens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'Married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children'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Mixed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small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town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dwellers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Traditional</a:t>
                      </a:r>
                      <a:r>
                        <a:rPr sz="11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39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religous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families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family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farms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1270" algn="ctr">
                        <a:lnSpc>
                          <a:spcPts val="1275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41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75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Mixed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rurals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6012179" y="2915411"/>
            <a:ext cx="332740" cy="208915"/>
          </a:xfrm>
          <a:custGeom>
            <a:avLst/>
            <a:gdLst/>
            <a:ahLst/>
            <a:cxnLst/>
            <a:rect l="l" t="t" r="r" b="b"/>
            <a:pathLst>
              <a:path w="332739" h="208914">
                <a:moveTo>
                  <a:pt x="0" y="104393"/>
                </a:moveTo>
                <a:lnTo>
                  <a:pt x="32064" y="42739"/>
                </a:lnTo>
                <a:lnTo>
                  <a:pt x="68031" y="20141"/>
                </a:lnTo>
                <a:lnTo>
                  <a:pt x="113629" y="5321"/>
                </a:lnTo>
                <a:lnTo>
                  <a:pt x="166116" y="0"/>
                </a:lnTo>
                <a:lnTo>
                  <a:pt x="218602" y="5321"/>
                </a:lnTo>
                <a:lnTo>
                  <a:pt x="264200" y="20141"/>
                </a:lnTo>
                <a:lnTo>
                  <a:pt x="300167" y="42739"/>
                </a:lnTo>
                <a:lnTo>
                  <a:pt x="323758" y="71396"/>
                </a:lnTo>
                <a:lnTo>
                  <a:pt x="332232" y="104393"/>
                </a:lnTo>
                <a:lnTo>
                  <a:pt x="323758" y="137391"/>
                </a:lnTo>
                <a:lnTo>
                  <a:pt x="300167" y="166048"/>
                </a:lnTo>
                <a:lnTo>
                  <a:pt x="264200" y="188646"/>
                </a:lnTo>
                <a:lnTo>
                  <a:pt x="218602" y="203466"/>
                </a:lnTo>
                <a:lnTo>
                  <a:pt x="166116" y="208787"/>
                </a:lnTo>
                <a:lnTo>
                  <a:pt x="113629" y="203466"/>
                </a:lnTo>
                <a:lnTo>
                  <a:pt x="68031" y="188646"/>
                </a:lnTo>
                <a:lnTo>
                  <a:pt x="32064" y="166048"/>
                </a:lnTo>
                <a:lnTo>
                  <a:pt x="8473" y="137391"/>
                </a:lnTo>
                <a:lnTo>
                  <a:pt x="0" y="10439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26880" y="3438144"/>
            <a:ext cx="332740" cy="210820"/>
          </a:xfrm>
          <a:custGeom>
            <a:avLst/>
            <a:gdLst/>
            <a:ahLst/>
            <a:cxnLst/>
            <a:rect l="l" t="t" r="r" b="b"/>
            <a:pathLst>
              <a:path w="332740" h="210820">
                <a:moveTo>
                  <a:pt x="0" y="105155"/>
                </a:moveTo>
                <a:lnTo>
                  <a:pt x="32064" y="43068"/>
                </a:lnTo>
                <a:lnTo>
                  <a:pt x="68031" y="20299"/>
                </a:lnTo>
                <a:lnTo>
                  <a:pt x="113629" y="5364"/>
                </a:lnTo>
                <a:lnTo>
                  <a:pt x="166116" y="0"/>
                </a:lnTo>
                <a:lnTo>
                  <a:pt x="218602" y="5364"/>
                </a:lnTo>
                <a:lnTo>
                  <a:pt x="264200" y="20299"/>
                </a:lnTo>
                <a:lnTo>
                  <a:pt x="300167" y="43068"/>
                </a:lnTo>
                <a:lnTo>
                  <a:pt x="323758" y="71932"/>
                </a:lnTo>
                <a:lnTo>
                  <a:pt x="332231" y="105155"/>
                </a:lnTo>
                <a:lnTo>
                  <a:pt x="323758" y="138379"/>
                </a:lnTo>
                <a:lnTo>
                  <a:pt x="300167" y="167243"/>
                </a:lnTo>
                <a:lnTo>
                  <a:pt x="264200" y="190012"/>
                </a:lnTo>
                <a:lnTo>
                  <a:pt x="218602" y="204947"/>
                </a:lnTo>
                <a:lnTo>
                  <a:pt x="166116" y="210311"/>
                </a:lnTo>
                <a:lnTo>
                  <a:pt x="113629" y="204947"/>
                </a:lnTo>
                <a:lnTo>
                  <a:pt x="68031" y="190012"/>
                </a:lnTo>
                <a:lnTo>
                  <a:pt x="32064" y="167243"/>
                </a:lnTo>
                <a:lnTo>
                  <a:pt x="8473" y="138379"/>
                </a:lnTo>
                <a:lnTo>
                  <a:pt x="0" y="10515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26880" y="4515611"/>
            <a:ext cx="330835" cy="375285"/>
          </a:xfrm>
          <a:custGeom>
            <a:avLst/>
            <a:gdLst/>
            <a:ahLst/>
            <a:cxnLst/>
            <a:rect l="l" t="t" r="r" b="b"/>
            <a:pathLst>
              <a:path w="330834" h="375285">
                <a:moveTo>
                  <a:pt x="0" y="104393"/>
                </a:moveTo>
                <a:lnTo>
                  <a:pt x="31906" y="42739"/>
                </a:lnTo>
                <a:lnTo>
                  <a:pt x="67702" y="20141"/>
                </a:lnTo>
                <a:lnTo>
                  <a:pt x="113092" y="5321"/>
                </a:lnTo>
                <a:lnTo>
                  <a:pt x="165353" y="0"/>
                </a:lnTo>
                <a:lnTo>
                  <a:pt x="217615" y="5321"/>
                </a:lnTo>
                <a:lnTo>
                  <a:pt x="263005" y="20141"/>
                </a:lnTo>
                <a:lnTo>
                  <a:pt x="298801" y="42739"/>
                </a:lnTo>
                <a:lnTo>
                  <a:pt x="322277" y="71396"/>
                </a:lnTo>
                <a:lnTo>
                  <a:pt x="330708" y="104393"/>
                </a:lnTo>
                <a:lnTo>
                  <a:pt x="322277" y="137391"/>
                </a:lnTo>
                <a:lnTo>
                  <a:pt x="298801" y="166048"/>
                </a:lnTo>
                <a:lnTo>
                  <a:pt x="263005" y="188646"/>
                </a:lnTo>
                <a:lnTo>
                  <a:pt x="217615" y="203466"/>
                </a:lnTo>
                <a:lnTo>
                  <a:pt x="165353" y="208787"/>
                </a:lnTo>
                <a:lnTo>
                  <a:pt x="113092" y="203466"/>
                </a:lnTo>
                <a:lnTo>
                  <a:pt x="67702" y="188646"/>
                </a:lnTo>
                <a:lnTo>
                  <a:pt x="31906" y="166048"/>
                </a:lnTo>
                <a:lnTo>
                  <a:pt x="8430" y="137391"/>
                </a:lnTo>
                <a:lnTo>
                  <a:pt x="0" y="104393"/>
                </a:lnTo>
                <a:close/>
              </a:path>
              <a:path w="330834" h="375285">
                <a:moveTo>
                  <a:pt x="0" y="270510"/>
                </a:moveTo>
                <a:lnTo>
                  <a:pt x="31906" y="208855"/>
                </a:lnTo>
                <a:lnTo>
                  <a:pt x="67702" y="186257"/>
                </a:lnTo>
                <a:lnTo>
                  <a:pt x="113092" y="171437"/>
                </a:lnTo>
                <a:lnTo>
                  <a:pt x="165353" y="166115"/>
                </a:lnTo>
                <a:lnTo>
                  <a:pt x="217615" y="171437"/>
                </a:lnTo>
                <a:lnTo>
                  <a:pt x="263005" y="186257"/>
                </a:lnTo>
                <a:lnTo>
                  <a:pt x="298801" y="208855"/>
                </a:lnTo>
                <a:lnTo>
                  <a:pt x="322277" y="237512"/>
                </a:lnTo>
                <a:lnTo>
                  <a:pt x="330708" y="270510"/>
                </a:lnTo>
                <a:lnTo>
                  <a:pt x="322277" y="303507"/>
                </a:lnTo>
                <a:lnTo>
                  <a:pt x="298801" y="332164"/>
                </a:lnTo>
                <a:lnTo>
                  <a:pt x="263005" y="354762"/>
                </a:lnTo>
                <a:lnTo>
                  <a:pt x="217615" y="369582"/>
                </a:lnTo>
                <a:lnTo>
                  <a:pt x="165353" y="374904"/>
                </a:lnTo>
                <a:lnTo>
                  <a:pt x="113092" y="369582"/>
                </a:lnTo>
                <a:lnTo>
                  <a:pt x="67702" y="354762"/>
                </a:lnTo>
                <a:lnTo>
                  <a:pt x="31906" y="332164"/>
                </a:lnTo>
                <a:lnTo>
                  <a:pt x="8430" y="303507"/>
                </a:lnTo>
                <a:lnTo>
                  <a:pt x="0" y="27051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2179" y="1981200"/>
            <a:ext cx="330835" cy="210820"/>
          </a:xfrm>
          <a:custGeom>
            <a:avLst/>
            <a:gdLst/>
            <a:ahLst/>
            <a:cxnLst/>
            <a:rect l="l" t="t" r="r" b="b"/>
            <a:pathLst>
              <a:path w="330835" h="210819">
                <a:moveTo>
                  <a:pt x="0" y="105155"/>
                </a:moveTo>
                <a:lnTo>
                  <a:pt x="31906" y="43068"/>
                </a:lnTo>
                <a:lnTo>
                  <a:pt x="67702" y="20299"/>
                </a:lnTo>
                <a:lnTo>
                  <a:pt x="113092" y="5364"/>
                </a:lnTo>
                <a:lnTo>
                  <a:pt x="165354" y="0"/>
                </a:lnTo>
                <a:lnTo>
                  <a:pt x="217615" y="5364"/>
                </a:lnTo>
                <a:lnTo>
                  <a:pt x="263005" y="20299"/>
                </a:lnTo>
                <a:lnTo>
                  <a:pt x="298801" y="43068"/>
                </a:lnTo>
                <a:lnTo>
                  <a:pt x="322277" y="71932"/>
                </a:lnTo>
                <a:lnTo>
                  <a:pt x="330708" y="105155"/>
                </a:lnTo>
                <a:lnTo>
                  <a:pt x="322277" y="138379"/>
                </a:lnTo>
                <a:lnTo>
                  <a:pt x="298801" y="167243"/>
                </a:lnTo>
                <a:lnTo>
                  <a:pt x="263005" y="190012"/>
                </a:lnTo>
                <a:lnTo>
                  <a:pt x="217615" y="204947"/>
                </a:lnTo>
                <a:lnTo>
                  <a:pt x="165354" y="210312"/>
                </a:lnTo>
                <a:lnTo>
                  <a:pt x="113092" y="204947"/>
                </a:lnTo>
                <a:lnTo>
                  <a:pt x="67702" y="190012"/>
                </a:lnTo>
                <a:lnTo>
                  <a:pt x="31906" y="167243"/>
                </a:lnTo>
                <a:lnTo>
                  <a:pt x="8430" y="138379"/>
                </a:lnTo>
                <a:lnTo>
                  <a:pt x="0" y="10515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12179" y="3628644"/>
            <a:ext cx="330835" cy="210820"/>
          </a:xfrm>
          <a:custGeom>
            <a:avLst/>
            <a:gdLst/>
            <a:ahLst/>
            <a:cxnLst/>
            <a:rect l="l" t="t" r="r" b="b"/>
            <a:pathLst>
              <a:path w="330835" h="210820">
                <a:moveTo>
                  <a:pt x="0" y="105155"/>
                </a:moveTo>
                <a:lnTo>
                  <a:pt x="31906" y="43068"/>
                </a:lnTo>
                <a:lnTo>
                  <a:pt x="67702" y="20299"/>
                </a:lnTo>
                <a:lnTo>
                  <a:pt x="113092" y="5364"/>
                </a:lnTo>
                <a:lnTo>
                  <a:pt x="165354" y="0"/>
                </a:lnTo>
                <a:lnTo>
                  <a:pt x="217615" y="5364"/>
                </a:lnTo>
                <a:lnTo>
                  <a:pt x="263005" y="20299"/>
                </a:lnTo>
                <a:lnTo>
                  <a:pt x="298801" y="43068"/>
                </a:lnTo>
                <a:lnTo>
                  <a:pt x="322277" y="71932"/>
                </a:lnTo>
                <a:lnTo>
                  <a:pt x="330708" y="105155"/>
                </a:lnTo>
                <a:lnTo>
                  <a:pt x="322277" y="138379"/>
                </a:lnTo>
                <a:lnTo>
                  <a:pt x="298801" y="167243"/>
                </a:lnTo>
                <a:lnTo>
                  <a:pt x="263005" y="190012"/>
                </a:lnTo>
                <a:lnTo>
                  <a:pt x="217615" y="204947"/>
                </a:lnTo>
                <a:lnTo>
                  <a:pt x="165354" y="210311"/>
                </a:lnTo>
                <a:lnTo>
                  <a:pt x="113092" y="204947"/>
                </a:lnTo>
                <a:lnTo>
                  <a:pt x="67702" y="190012"/>
                </a:lnTo>
                <a:lnTo>
                  <a:pt x="31906" y="167243"/>
                </a:lnTo>
                <a:lnTo>
                  <a:pt x="8430" y="138379"/>
                </a:lnTo>
                <a:lnTo>
                  <a:pt x="0" y="10515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326880" y="4165091"/>
            <a:ext cx="330835" cy="208915"/>
          </a:xfrm>
          <a:custGeom>
            <a:avLst/>
            <a:gdLst/>
            <a:ahLst/>
            <a:cxnLst/>
            <a:rect l="l" t="t" r="r" b="b"/>
            <a:pathLst>
              <a:path w="330834" h="208914">
                <a:moveTo>
                  <a:pt x="0" y="104393"/>
                </a:moveTo>
                <a:lnTo>
                  <a:pt x="31906" y="42739"/>
                </a:lnTo>
                <a:lnTo>
                  <a:pt x="67702" y="20141"/>
                </a:lnTo>
                <a:lnTo>
                  <a:pt x="113092" y="5321"/>
                </a:lnTo>
                <a:lnTo>
                  <a:pt x="165353" y="0"/>
                </a:lnTo>
                <a:lnTo>
                  <a:pt x="217615" y="5321"/>
                </a:lnTo>
                <a:lnTo>
                  <a:pt x="263005" y="20141"/>
                </a:lnTo>
                <a:lnTo>
                  <a:pt x="298801" y="42739"/>
                </a:lnTo>
                <a:lnTo>
                  <a:pt x="322277" y="71396"/>
                </a:lnTo>
                <a:lnTo>
                  <a:pt x="330708" y="104393"/>
                </a:lnTo>
                <a:lnTo>
                  <a:pt x="322277" y="137391"/>
                </a:lnTo>
                <a:lnTo>
                  <a:pt x="298801" y="166048"/>
                </a:lnTo>
                <a:lnTo>
                  <a:pt x="263005" y="188646"/>
                </a:lnTo>
                <a:lnTo>
                  <a:pt x="217615" y="203466"/>
                </a:lnTo>
                <a:lnTo>
                  <a:pt x="165353" y="208787"/>
                </a:lnTo>
                <a:lnTo>
                  <a:pt x="113092" y="203466"/>
                </a:lnTo>
                <a:lnTo>
                  <a:pt x="67702" y="188646"/>
                </a:lnTo>
                <a:lnTo>
                  <a:pt x="31906" y="166048"/>
                </a:lnTo>
                <a:lnTo>
                  <a:pt x="8430" y="137391"/>
                </a:lnTo>
                <a:lnTo>
                  <a:pt x="0" y="10439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7948" y="1327915"/>
            <a:ext cx="4612640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4100" b="0" spc="200" dirty="0">
                <a:latin typeface="Trebuchet MS"/>
                <a:cs typeface="Trebuchet MS"/>
              </a:rPr>
              <a:t>Reason</a:t>
            </a:r>
            <a:r>
              <a:rPr sz="4100" b="0" spc="-290" dirty="0">
                <a:latin typeface="Trebuchet MS"/>
                <a:cs typeface="Trebuchet MS"/>
              </a:rPr>
              <a:t> </a:t>
            </a:r>
            <a:r>
              <a:rPr sz="4100" b="0" spc="70" dirty="0">
                <a:latin typeface="Trebuchet MS"/>
                <a:cs typeface="Trebuchet MS"/>
              </a:rPr>
              <a:t>for</a:t>
            </a:r>
            <a:r>
              <a:rPr sz="4100" b="0" spc="-290" dirty="0">
                <a:latin typeface="Trebuchet MS"/>
                <a:cs typeface="Trebuchet MS"/>
              </a:rPr>
              <a:t> </a:t>
            </a:r>
            <a:r>
              <a:rPr sz="4100" b="0" spc="175" dirty="0">
                <a:latin typeface="Trebuchet MS"/>
                <a:cs typeface="Trebuchet MS"/>
              </a:rPr>
              <a:t>using </a:t>
            </a:r>
            <a:r>
              <a:rPr sz="4100" b="0" spc="325" dirty="0">
                <a:latin typeface="Trebuchet MS"/>
                <a:cs typeface="Trebuchet MS"/>
              </a:rPr>
              <a:t>RF</a:t>
            </a:r>
            <a:r>
              <a:rPr sz="4100" b="0" spc="-290" dirty="0">
                <a:latin typeface="Trebuchet MS"/>
                <a:cs typeface="Trebuchet MS"/>
              </a:rPr>
              <a:t> </a:t>
            </a:r>
            <a:r>
              <a:rPr sz="4100" b="0" spc="285" dirty="0">
                <a:latin typeface="Trebuchet MS"/>
                <a:cs typeface="Trebuchet MS"/>
              </a:rPr>
              <a:t>as</a:t>
            </a:r>
            <a:r>
              <a:rPr sz="4100" b="0" spc="-290" dirty="0">
                <a:latin typeface="Trebuchet MS"/>
                <a:cs typeface="Trebuchet MS"/>
              </a:rPr>
              <a:t> </a:t>
            </a:r>
            <a:r>
              <a:rPr sz="4100" b="0" spc="80" dirty="0">
                <a:latin typeface="Trebuchet MS"/>
                <a:cs typeface="Trebuchet MS"/>
              </a:rPr>
              <a:t>performance </a:t>
            </a:r>
            <a:r>
              <a:rPr sz="4100" b="0" spc="105" dirty="0">
                <a:latin typeface="Trebuchet MS"/>
                <a:cs typeface="Trebuchet MS"/>
              </a:rPr>
              <a:t>Reference</a:t>
            </a:r>
            <a:endParaRPr sz="4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1110" y="0"/>
            <a:ext cx="2300888" cy="3410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25782"/>
            <a:ext cx="2314324" cy="12322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4190" y="794880"/>
            <a:ext cx="75423" cy="754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25125" y="610424"/>
            <a:ext cx="4302760" cy="574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7475">
              <a:lnSpc>
                <a:spcPct val="116199"/>
              </a:lnSpc>
              <a:spcBef>
                <a:spcPts val="95"/>
              </a:spcBef>
            </a:pP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While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powerful,</a:t>
            </a:r>
            <a:r>
              <a:rPr sz="19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Random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Forest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models</a:t>
            </a:r>
            <a:r>
              <a:rPr sz="19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are</a:t>
            </a:r>
            <a:r>
              <a:rPr sz="19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often</a:t>
            </a:r>
            <a:r>
              <a:rPr sz="19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considered</a:t>
            </a:r>
            <a:r>
              <a:rPr sz="19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333333"/>
                </a:solidFill>
                <a:latin typeface="Trebuchet MS"/>
                <a:cs typeface="Trebuchet MS"/>
              </a:rPr>
              <a:t>less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interpretable</a:t>
            </a:r>
            <a:r>
              <a:rPr sz="19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compared</a:t>
            </a:r>
            <a:r>
              <a:rPr sz="19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9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linear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models</a:t>
            </a:r>
            <a:r>
              <a:rPr sz="19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10" dirty="0">
                <a:solidFill>
                  <a:srgbClr val="333333"/>
                </a:solidFill>
                <a:latin typeface="Trebuchet MS"/>
                <a:cs typeface="Trebuchet MS"/>
              </a:rPr>
              <a:t>like</a:t>
            </a:r>
            <a:r>
              <a:rPr sz="19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stepwise</a:t>
            </a:r>
            <a:r>
              <a:rPr sz="19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10" dirty="0">
                <a:solidFill>
                  <a:srgbClr val="333333"/>
                </a:solidFill>
                <a:latin typeface="Trebuchet MS"/>
                <a:cs typeface="Trebuchet MS"/>
              </a:rPr>
              <a:t>regression.</a:t>
            </a:r>
            <a:r>
              <a:rPr sz="19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The </a:t>
            </a:r>
            <a:r>
              <a:rPr sz="1900" spc="6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19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nature</a:t>
            </a:r>
            <a:r>
              <a:rPr sz="19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9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Random</a:t>
            </a:r>
            <a:r>
              <a:rPr sz="19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Forest </a:t>
            </a:r>
            <a:r>
              <a:rPr sz="1900" spc="95" dirty="0">
                <a:solidFill>
                  <a:srgbClr val="333333"/>
                </a:solidFill>
                <a:latin typeface="Trebuchet MS"/>
                <a:cs typeface="Trebuchet MS"/>
              </a:rPr>
              <a:t>makes</a:t>
            </a:r>
            <a:r>
              <a:rPr sz="19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Trebuchet MS"/>
                <a:cs typeface="Trebuchet MS"/>
              </a:rPr>
              <a:t>it</a:t>
            </a:r>
            <a:r>
              <a:rPr sz="19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challenging</a:t>
            </a:r>
            <a:r>
              <a:rPr sz="19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9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trace</a:t>
            </a:r>
            <a:r>
              <a:rPr sz="19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the </a:t>
            </a:r>
            <a:r>
              <a:rPr sz="1900" spc="45" dirty="0">
                <a:solidFill>
                  <a:srgbClr val="333333"/>
                </a:solidFill>
                <a:latin typeface="Trebuchet MS"/>
                <a:cs typeface="Trebuchet MS"/>
              </a:rPr>
              <a:t>decision-</a:t>
            </a:r>
            <a:r>
              <a:rPr sz="1900" spc="85" dirty="0">
                <a:solidFill>
                  <a:srgbClr val="333333"/>
                </a:solidFill>
                <a:latin typeface="Trebuchet MS"/>
                <a:cs typeface="Trebuchet MS"/>
              </a:rPr>
              <a:t>making</a:t>
            </a:r>
            <a:r>
              <a:rPr sz="19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process. It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gives </a:t>
            </a:r>
            <a:r>
              <a:rPr sz="1900" spc="45" dirty="0">
                <a:solidFill>
                  <a:srgbClr val="333333"/>
                </a:solidFill>
                <a:latin typeface="Trebuchet MS"/>
                <a:cs typeface="Trebuchet MS"/>
              </a:rPr>
              <a:t>Importance</a:t>
            </a:r>
            <a:r>
              <a:rPr sz="19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9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feature</a:t>
            </a:r>
            <a:r>
              <a:rPr sz="19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in</a:t>
            </a:r>
            <a:r>
              <a:rPr sz="19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magnitude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but</a:t>
            </a:r>
            <a:r>
              <a:rPr sz="19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333333"/>
                </a:solidFill>
                <a:latin typeface="Trebuchet MS"/>
                <a:cs typeface="Trebuchet MS"/>
              </a:rPr>
              <a:t>leaves</a:t>
            </a:r>
            <a:r>
              <a:rPr sz="19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9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125" dirty="0">
                <a:solidFill>
                  <a:srgbClr val="333333"/>
                </a:solidFill>
                <a:latin typeface="Trebuchet MS"/>
                <a:cs typeface="Trebuchet MS"/>
              </a:rPr>
              <a:t>gap</a:t>
            </a:r>
            <a:r>
              <a:rPr sz="19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interpreting</a:t>
            </a:r>
            <a:r>
              <a:rPr sz="19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in</a:t>
            </a:r>
            <a:r>
              <a:rPr sz="19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333333"/>
                </a:solidFill>
                <a:latin typeface="Trebuchet MS"/>
                <a:cs typeface="Trebuchet MS"/>
              </a:rPr>
              <a:t>what </a:t>
            </a:r>
            <a:r>
              <a:rPr sz="1900" spc="75" dirty="0">
                <a:solidFill>
                  <a:srgbClr val="333333"/>
                </a:solidFill>
                <a:latin typeface="Trebuchet MS"/>
                <a:cs typeface="Trebuchet MS"/>
              </a:rPr>
              <a:t>way</a:t>
            </a:r>
            <a:r>
              <a:rPr sz="19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feature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75" dirty="0">
                <a:solidFill>
                  <a:srgbClr val="333333"/>
                </a:solidFill>
                <a:latin typeface="Trebuchet MS"/>
                <a:cs typeface="Trebuchet MS"/>
              </a:rPr>
              <a:t>affects</a:t>
            </a:r>
            <a:r>
              <a:rPr sz="19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prediction </a:t>
            </a:r>
            <a:r>
              <a:rPr sz="1900" spc="114" dirty="0">
                <a:solidFill>
                  <a:srgbClr val="333333"/>
                </a:solidFill>
                <a:latin typeface="Trebuchet MS"/>
                <a:cs typeface="Trebuchet MS"/>
              </a:rPr>
              <a:t>Might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not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perform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135" dirty="0">
                <a:solidFill>
                  <a:srgbClr val="333333"/>
                </a:solidFill>
                <a:latin typeface="Trebuchet MS"/>
                <a:cs typeface="Trebuchet MS"/>
              </a:rPr>
              <a:t>as</a:t>
            </a:r>
            <a:r>
              <a:rPr sz="19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well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with</a:t>
            </a:r>
            <a:r>
              <a:rPr sz="19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Trebuchet MS"/>
                <a:cs typeface="Trebuchet MS"/>
              </a:rPr>
              <a:t>very </a:t>
            </a:r>
            <a:r>
              <a:rPr sz="1900" spc="70" dirty="0">
                <a:solidFill>
                  <a:srgbClr val="333333"/>
                </a:solidFill>
                <a:latin typeface="Trebuchet MS"/>
                <a:cs typeface="Trebuchet MS"/>
              </a:rPr>
              <a:t>small</a:t>
            </a:r>
            <a:r>
              <a:rPr sz="19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datasets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due</a:t>
            </a:r>
            <a:r>
              <a:rPr sz="19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9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ensemble 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approach.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16199"/>
              </a:lnSpc>
            </a:pPr>
            <a:r>
              <a:rPr sz="1900" spc="45" dirty="0">
                <a:solidFill>
                  <a:srgbClr val="333333"/>
                </a:solidFill>
                <a:latin typeface="Trebuchet MS"/>
                <a:cs typeface="Trebuchet MS"/>
              </a:rPr>
              <a:t>Training</a:t>
            </a:r>
            <a:r>
              <a:rPr sz="19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19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decision</a:t>
            </a:r>
            <a:r>
              <a:rPr sz="19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trees</a:t>
            </a:r>
            <a:r>
              <a:rPr sz="19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can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be</a:t>
            </a:r>
            <a:r>
              <a:rPr sz="19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333333"/>
                </a:solidFill>
                <a:latin typeface="Trebuchet MS"/>
                <a:cs typeface="Trebuchet MS"/>
              </a:rPr>
              <a:t>computationally</a:t>
            </a:r>
            <a:r>
              <a:rPr sz="19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expensive, </a:t>
            </a:r>
            <a:r>
              <a:rPr sz="1900" spc="50" dirty="0">
                <a:solidFill>
                  <a:srgbClr val="333333"/>
                </a:solidFill>
                <a:latin typeface="Trebuchet MS"/>
                <a:cs typeface="Trebuchet MS"/>
              </a:rPr>
              <a:t>especially</a:t>
            </a:r>
            <a:r>
              <a:rPr sz="19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for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65" dirty="0">
                <a:solidFill>
                  <a:srgbClr val="333333"/>
                </a:solidFill>
                <a:latin typeface="Trebuchet MS"/>
                <a:cs typeface="Trebuchet MS"/>
              </a:rPr>
              <a:t>large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datasets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or</a:t>
            </a:r>
            <a:r>
              <a:rPr sz="19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9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55" dirty="0">
                <a:solidFill>
                  <a:srgbClr val="333333"/>
                </a:solidFill>
                <a:latin typeface="Trebuchet MS"/>
                <a:cs typeface="Trebuchet MS"/>
              </a:rPr>
              <a:t>high </a:t>
            </a:r>
            <a:r>
              <a:rPr sz="1900" dirty="0">
                <a:solidFill>
                  <a:srgbClr val="333333"/>
                </a:solidFill>
                <a:latin typeface="Trebuchet MS"/>
                <a:cs typeface="Trebuchet MS"/>
              </a:rPr>
              <a:t>number</a:t>
            </a:r>
            <a:r>
              <a:rPr sz="19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9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Trebuchet MS"/>
                <a:cs typeface="Trebuchet MS"/>
              </a:rPr>
              <a:t>trees.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4190" y="4159912"/>
            <a:ext cx="75423" cy="754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4190" y="5169421"/>
            <a:ext cx="75423" cy="754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1506" y="3086896"/>
            <a:ext cx="94615" cy="194310"/>
          </a:xfrm>
          <a:custGeom>
            <a:avLst/>
            <a:gdLst/>
            <a:ahLst/>
            <a:cxnLst/>
            <a:rect l="l" t="t" r="r" b="b"/>
            <a:pathLst>
              <a:path w="94615" h="194310">
                <a:moveTo>
                  <a:pt x="0" y="193963"/>
                </a:moveTo>
                <a:lnTo>
                  <a:pt x="0" y="0"/>
                </a:lnTo>
                <a:lnTo>
                  <a:pt x="94576" y="0"/>
                </a:lnTo>
                <a:lnTo>
                  <a:pt x="94576" y="189186"/>
                </a:lnTo>
                <a:lnTo>
                  <a:pt x="47288" y="189186"/>
                </a:lnTo>
                <a:lnTo>
                  <a:pt x="35224" y="189493"/>
                </a:lnTo>
                <a:lnTo>
                  <a:pt x="23307" y="190404"/>
                </a:lnTo>
                <a:lnTo>
                  <a:pt x="11558" y="191899"/>
                </a:lnTo>
                <a:lnTo>
                  <a:pt x="0" y="193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929" y="3370676"/>
            <a:ext cx="189230" cy="283845"/>
          </a:xfrm>
          <a:custGeom>
            <a:avLst/>
            <a:gdLst/>
            <a:ahLst/>
            <a:cxnLst/>
            <a:rect l="l" t="t" r="r" b="b"/>
            <a:pathLst>
              <a:path w="189230" h="283845">
                <a:moveTo>
                  <a:pt x="189153" y="283779"/>
                </a:moveTo>
                <a:lnTo>
                  <a:pt x="141864" y="283779"/>
                </a:lnTo>
                <a:lnTo>
                  <a:pt x="97076" y="276532"/>
                </a:lnTo>
                <a:lnTo>
                  <a:pt x="58139" y="256363"/>
                </a:lnTo>
                <a:lnTo>
                  <a:pt x="27410" y="225629"/>
                </a:lnTo>
                <a:lnTo>
                  <a:pt x="7245" y="186685"/>
                </a:lnTo>
                <a:lnTo>
                  <a:pt x="0" y="141889"/>
                </a:lnTo>
                <a:lnTo>
                  <a:pt x="7245" y="97093"/>
                </a:lnTo>
                <a:lnTo>
                  <a:pt x="27410" y="58149"/>
                </a:lnTo>
                <a:lnTo>
                  <a:pt x="58139" y="27415"/>
                </a:lnTo>
                <a:lnTo>
                  <a:pt x="97076" y="7246"/>
                </a:lnTo>
                <a:lnTo>
                  <a:pt x="141864" y="0"/>
                </a:lnTo>
                <a:lnTo>
                  <a:pt x="189153" y="0"/>
                </a:lnTo>
                <a:lnTo>
                  <a:pt x="189153" y="100836"/>
                </a:lnTo>
                <a:lnTo>
                  <a:pt x="120774" y="55242"/>
                </a:lnTo>
                <a:lnTo>
                  <a:pt x="68331" y="133943"/>
                </a:lnTo>
                <a:lnTo>
                  <a:pt x="189153" y="214489"/>
                </a:lnTo>
                <a:lnTo>
                  <a:pt x="189153" y="283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082" y="2140966"/>
            <a:ext cx="662305" cy="851535"/>
          </a:xfrm>
          <a:custGeom>
            <a:avLst/>
            <a:gdLst/>
            <a:ahLst/>
            <a:cxnLst/>
            <a:rect l="l" t="t" r="r" b="b"/>
            <a:pathLst>
              <a:path w="662305" h="851535">
                <a:moveTo>
                  <a:pt x="662036" y="851337"/>
                </a:moveTo>
                <a:lnTo>
                  <a:pt x="472882" y="851337"/>
                </a:lnTo>
                <a:lnTo>
                  <a:pt x="480325" y="814549"/>
                </a:lnTo>
                <a:lnTo>
                  <a:pt x="500611" y="784478"/>
                </a:lnTo>
                <a:lnTo>
                  <a:pt x="530677" y="764188"/>
                </a:lnTo>
                <a:lnTo>
                  <a:pt x="567459" y="756744"/>
                </a:lnTo>
                <a:lnTo>
                  <a:pt x="567459" y="662151"/>
                </a:lnTo>
                <a:lnTo>
                  <a:pt x="526207" y="666786"/>
                </a:lnTo>
                <a:lnTo>
                  <a:pt x="488221" y="679964"/>
                </a:lnTo>
                <a:lnTo>
                  <a:pt x="454377" y="700601"/>
                </a:lnTo>
                <a:lnTo>
                  <a:pt x="425547" y="727610"/>
                </a:lnTo>
                <a:lnTo>
                  <a:pt x="405238" y="690756"/>
                </a:lnTo>
                <a:lnTo>
                  <a:pt x="390435" y="651468"/>
                </a:lnTo>
                <a:lnTo>
                  <a:pt x="381378" y="610238"/>
                </a:lnTo>
                <a:lnTo>
                  <a:pt x="378306" y="567558"/>
                </a:lnTo>
                <a:lnTo>
                  <a:pt x="283729" y="567558"/>
                </a:lnTo>
                <a:lnTo>
                  <a:pt x="286597" y="615010"/>
                </a:lnTo>
                <a:lnTo>
                  <a:pt x="295066" y="661140"/>
                </a:lnTo>
                <a:lnTo>
                  <a:pt x="308940" y="705558"/>
                </a:lnTo>
                <a:lnTo>
                  <a:pt x="328019" y="747870"/>
                </a:lnTo>
                <a:lnTo>
                  <a:pt x="352106" y="787686"/>
                </a:lnTo>
                <a:lnTo>
                  <a:pt x="381001" y="824615"/>
                </a:lnTo>
                <a:lnTo>
                  <a:pt x="378306" y="851337"/>
                </a:lnTo>
                <a:lnTo>
                  <a:pt x="0" y="851337"/>
                </a:lnTo>
                <a:lnTo>
                  <a:pt x="0" y="756744"/>
                </a:lnTo>
                <a:lnTo>
                  <a:pt x="6767" y="706503"/>
                </a:lnTo>
                <a:lnTo>
                  <a:pt x="25857" y="661324"/>
                </a:lnTo>
                <a:lnTo>
                  <a:pt x="55457" y="623025"/>
                </a:lnTo>
                <a:lnTo>
                  <a:pt x="93749" y="593421"/>
                </a:lnTo>
                <a:lnTo>
                  <a:pt x="138920" y="574326"/>
                </a:lnTo>
                <a:lnTo>
                  <a:pt x="189153" y="567558"/>
                </a:lnTo>
                <a:lnTo>
                  <a:pt x="189153" y="472965"/>
                </a:lnTo>
                <a:lnTo>
                  <a:pt x="143704" y="476641"/>
                </a:lnTo>
                <a:lnTo>
                  <a:pt x="100570" y="487260"/>
                </a:lnTo>
                <a:lnTo>
                  <a:pt x="60291" y="504212"/>
                </a:lnTo>
                <a:lnTo>
                  <a:pt x="23407" y="526883"/>
                </a:lnTo>
                <a:lnTo>
                  <a:pt x="13426" y="502841"/>
                </a:lnTo>
                <a:lnTo>
                  <a:pt x="6082" y="477890"/>
                </a:lnTo>
                <a:lnTo>
                  <a:pt x="1549" y="452132"/>
                </a:lnTo>
                <a:lnTo>
                  <a:pt x="0" y="425668"/>
                </a:lnTo>
                <a:lnTo>
                  <a:pt x="4812" y="378069"/>
                </a:lnTo>
                <a:lnTo>
                  <a:pt x="18610" y="333707"/>
                </a:lnTo>
                <a:lnTo>
                  <a:pt x="40435" y="293541"/>
                </a:lnTo>
                <a:lnTo>
                  <a:pt x="69330" y="258528"/>
                </a:lnTo>
                <a:lnTo>
                  <a:pt x="104336" y="229628"/>
                </a:lnTo>
                <a:lnTo>
                  <a:pt x="144496" y="207799"/>
                </a:lnTo>
                <a:lnTo>
                  <a:pt x="188850" y="193999"/>
                </a:lnTo>
                <a:lnTo>
                  <a:pt x="236441" y="189186"/>
                </a:lnTo>
                <a:lnTo>
                  <a:pt x="260422" y="190622"/>
                </a:lnTo>
                <a:lnTo>
                  <a:pt x="284013" y="194436"/>
                </a:lnTo>
                <a:lnTo>
                  <a:pt x="285854" y="222372"/>
                </a:lnTo>
                <a:lnTo>
                  <a:pt x="290338" y="249790"/>
                </a:lnTo>
                <a:lnTo>
                  <a:pt x="297499" y="276596"/>
                </a:lnTo>
                <a:lnTo>
                  <a:pt x="307373" y="302697"/>
                </a:lnTo>
                <a:lnTo>
                  <a:pt x="394053" y="264860"/>
                </a:lnTo>
                <a:lnTo>
                  <a:pt x="387183" y="246664"/>
                </a:lnTo>
                <a:lnTo>
                  <a:pt x="382260" y="227945"/>
                </a:lnTo>
                <a:lnTo>
                  <a:pt x="379297" y="208765"/>
                </a:lnTo>
                <a:lnTo>
                  <a:pt x="378306" y="189186"/>
                </a:lnTo>
                <a:lnTo>
                  <a:pt x="385073" y="138944"/>
                </a:lnTo>
                <a:lnTo>
                  <a:pt x="404164" y="93766"/>
                </a:lnTo>
                <a:lnTo>
                  <a:pt x="433763" y="55467"/>
                </a:lnTo>
                <a:lnTo>
                  <a:pt x="472056" y="25862"/>
                </a:lnTo>
                <a:lnTo>
                  <a:pt x="517226" y="6768"/>
                </a:lnTo>
                <a:lnTo>
                  <a:pt x="567459" y="0"/>
                </a:lnTo>
                <a:lnTo>
                  <a:pt x="592451" y="1693"/>
                </a:lnTo>
                <a:lnTo>
                  <a:pt x="616662" y="6668"/>
                </a:lnTo>
                <a:lnTo>
                  <a:pt x="639916" y="14765"/>
                </a:lnTo>
                <a:lnTo>
                  <a:pt x="662036" y="25823"/>
                </a:lnTo>
                <a:lnTo>
                  <a:pt x="662036" y="851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4731" y="3370676"/>
            <a:ext cx="189230" cy="283845"/>
          </a:xfrm>
          <a:custGeom>
            <a:avLst/>
            <a:gdLst/>
            <a:ahLst/>
            <a:cxnLst/>
            <a:rect l="l" t="t" r="r" b="b"/>
            <a:pathLst>
              <a:path w="189230" h="283845">
                <a:moveTo>
                  <a:pt x="47288" y="283779"/>
                </a:moveTo>
                <a:lnTo>
                  <a:pt x="0" y="283779"/>
                </a:lnTo>
                <a:lnTo>
                  <a:pt x="0" y="214489"/>
                </a:lnTo>
                <a:lnTo>
                  <a:pt x="120774" y="133943"/>
                </a:lnTo>
                <a:lnTo>
                  <a:pt x="68331" y="55242"/>
                </a:lnTo>
                <a:lnTo>
                  <a:pt x="0" y="100836"/>
                </a:lnTo>
                <a:lnTo>
                  <a:pt x="0" y="0"/>
                </a:lnTo>
                <a:lnTo>
                  <a:pt x="47288" y="0"/>
                </a:lnTo>
                <a:lnTo>
                  <a:pt x="92076" y="7246"/>
                </a:lnTo>
                <a:lnTo>
                  <a:pt x="131013" y="27415"/>
                </a:lnTo>
                <a:lnTo>
                  <a:pt x="161742" y="58149"/>
                </a:lnTo>
                <a:lnTo>
                  <a:pt x="181907" y="97093"/>
                </a:lnTo>
                <a:lnTo>
                  <a:pt x="189153" y="141889"/>
                </a:lnTo>
                <a:lnTo>
                  <a:pt x="181907" y="186685"/>
                </a:lnTo>
                <a:lnTo>
                  <a:pt x="161742" y="225629"/>
                </a:lnTo>
                <a:lnTo>
                  <a:pt x="131013" y="256363"/>
                </a:lnTo>
                <a:lnTo>
                  <a:pt x="92076" y="276532"/>
                </a:lnTo>
                <a:lnTo>
                  <a:pt x="47288" y="283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0659" y="3086897"/>
            <a:ext cx="1229995" cy="1135380"/>
          </a:xfrm>
          <a:custGeom>
            <a:avLst/>
            <a:gdLst/>
            <a:ahLst/>
            <a:cxnLst/>
            <a:rect l="l" t="t" r="r" b="b"/>
            <a:pathLst>
              <a:path w="1229995" h="1135379">
                <a:moveTo>
                  <a:pt x="803900" y="1135117"/>
                </a:moveTo>
                <a:lnTo>
                  <a:pt x="425594" y="1135117"/>
                </a:lnTo>
                <a:lnTo>
                  <a:pt x="379291" y="1132615"/>
                </a:lnTo>
                <a:lnTo>
                  <a:pt x="334416" y="1125282"/>
                </a:lnTo>
                <a:lnTo>
                  <a:pt x="291229" y="1113382"/>
                </a:lnTo>
                <a:lnTo>
                  <a:pt x="249992" y="1097174"/>
                </a:lnTo>
                <a:lnTo>
                  <a:pt x="210968" y="1076921"/>
                </a:lnTo>
                <a:lnTo>
                  <a:pt x="174418" y="1052884"/>
                </a:lnTo>
                <a:lnTo>
                  <a:pt x="140604" y="1025326"/>
                </a:lnTo>
                <a:lnTo>
                  <a:pt x="109788" y="994506"/>
                </a:lnTo>
                <a:lnTo>
                  <a:pt x="82231" y="960688"/>
                </a:lnTo>
                <a:lnTo>
                  <a:pt x="58196" y="924132"/>
                </a:lnTo>
                <a:lnTo>
                  <a:pt x="37943" y="885101"/>
                </a:lnTo>
                <a:lnTo>
                  <a:pt x="21735" y="843855"/>
                </a:lnTo>
                <a:lnTo>
                  <a:pt x="9834" y="800656"/>
                </a:lnTo>
                <a:lnTo>
                  <a:pt x="2502" y="755767"/>
                </a:lnTo>
                <a:lnTo>
                  <a:pt x="0" y="709448"/>
                </a:lnTo>
                <a:lnTo>
                  <a:pt x="0" y="0"/>
                </a:lnTo>
                <a:lnTo>
                  <a:pt x="1229495" y="0"/>
                </a:lnTo>
                <a:lnTo>
                  <a:pt x="1229495" y="283779"/>
                </a:lnTo>
                <a:lnTo>
                  <a:pt x="94576" y="283779"/>
                </a:lnTo>
                <a:lnTo>
                  <a:pt x="101343" y="334020"/>
                </a:lnTo>
                <a:lnTo>
                  <a:pt x="120434" y="379199"/>
                </a:lnTo>
                <a:lnTo>
                  <a:pt x="150033" y="417498"/>
                </a:lnTo>
                <a:lnTo>
                  <a:pt x="188326" y="447103"/>
                </a:lnTo>
                <a:lnTo>
                  <a:pt x="233496" y="466197"/>
                </a:lnTo>
                <a:lnTo>
                  <a:pt x="283729" y="472965"/>
                </a:lnTo>
                <a:lnTo>
                  <a:pt x="1229495" y="472965"/>
                </a:lnTo>
                <a:lnTo>
                  <a:pt x="1229495" y="662151"/>
                </a:lnTo>
                <a:lnTo>
                  <a:pt x="851189" y="662151"/>
                </a:lnTo>
                <a:lnTo>
                  <a:pt x="843746" y="698940"/>
                </a:lnTo>
                <a:lnTo>
                  <a:pt x="823460" y="729011"/>
                </a:lnTo>
                <a:lnTo>
                  <a:pt x="793394" y="749300"/>
                </a:lnTo>
                <a:lnTo>
                  <a:pt x="756612" y="756744"/>
                </a:lnTo>
                <a:lnTo>
                  <a:pt x="378306" y="756744"/>
                </a:lnTo>
                <a:lnTo>
                  <a:pt x="378306" y="851337"/>
                </a:lnTo>
                <a:lnTo>
                  <a:pt x="1204819" y="851337"/>
                </a:lnTo>
                <a:lnTo>
                  <a:pt x="1191551" y="885101"/>
                </a:lnTo>
                <a:lnTo>
                  <a:pt x="1171299" y="924132"/>
                </a:lnTo>
                <a:lnTo>
                  <a:pt x="1147263" y="960688"/>
                </a:lnTo>
                <a:lnTo>
                  <a:pt x="1119706" y="994506"/>
                </a:lnTo>
                <a:lnTo>
                  <a:pt x="1088890" y="1025326"/>
                </a:lnTo>
                <a:lnTo>
                  <a:pt x="1055076" y="1052884"/>
                </a:lnTo>
                <a:lnTo>
                  <a:pt x="1018526" y="1076921"/>
                </a:lnTo>
                <a:lnTo>
                  <a:pt x="979502" y="1097174"/>
                </a:lnTo>
                <a:lnTo>
                  <a:pt x="938266" y="1113382"/>
                </a:lnTo>
                <a:lnTo>
                  <a:pt x="895079" y="1125282"/>
                </a:lnTo>
                <a:lnTo>
                  <a:pt x="850203" y="1132615"/>
                </a:lnTo>
                <a:lnTo>
                  <a:pt x="803900" y="1135117"/>
                </a:lnTo>
                <a:close/>
              </a:path>
              <a:path w="1229995" h="1135379">
                <a:moveTo>
                  <a:pt x="283729" y="378372"/>
                </a:moveTo>
                <a:lnTo>
                  <a:pt x="246947" y="370928"/>
                </a:lnTo>
                <a:lnTo>
                  <a:pt x="216881" y="350638"/>
                </a:lnTo>
                <a:lnTo>
                  <a:pt x="196595" y="320567"/>
                </a:lnTo>
                <a:lnTo>
                  <a:pt x="189153" y="283779"/>
                </a:lnTo>
                <a:lnTo>
                  <a:pt x="378306" y="283779"/>
                </a:lnTo>
                <a:lnTo>
                  <a:pt x="370863" y="320567"/>
                </a:lnTo>
                <a:lnTo>
                  <a:pt x="350577" y="350638"/>
                </a:lnTo>
                <a:lnTo>
                  <a:pt x="320511" y="370928"/>
                </a:lnTo>
                <a:lnTo>
                  <a:pt x="283729" y="378372"/>
                </a:lnTo>
                <a:close/>
              </a:path>
              <a:path w="1229995" h="1135379">
                <a:moveTo>
                  <a:pt x="945765" y="472965"/>
                </a:moveTo>
                <a:lnTo>
                  <a:pt x="283729" y="472965"/>
                </a:lnTo>
                <a:lnTo>
                  <a:pt x="333962" y="466197"/>
                </a:lnTo>
                <a:lnTo>
                  <a:pt x="379132" y="447103"/>
                </a:lnTo>
                <a:lnTo>
                  <a:pt x="417425" y="417498"/>
                </a:lnTo>
                <a:lnTo>
                  <a:pt x="447024" y="379199"/>
                </a:lnTo>
                <a:lnTo>
                  <a:pt x="466115" y="334020"/>
                </a:lnTo>
                <a:lnTo>
                  <a:pt x="472882" y="283779"/>
                </a:lnTo>
                <a:lnTo>
                  <a:pt x="756612" y="283779"/>
                </a:lnTo>
                <a:lnTo>
                  <a:pt x="763379" y="334020"/>
                </a:lnTo>
                <a:lnTo>
                  <a:pt x="782470" y="379199"/>
                </a:lnTo>
                <a:lnTo>
                  <a:pt x="812069" y="417498"/>
                </a:lnTo>
                <a:lnTo>
                  <a:pt x="850362" y="447103"/>
                </a:lnTo>
                <a:lnTo>
                  <a:pt x="895532" y="466197"/>
                </a:lnTo>
                <a:lnTo>
                  <a:pt x="945765" y="472965"/>
                </a:lnTo>
                <a:close/>
              </a:path>
              <a:path w="1229995" h="1135379">
                <a:moveTo>
                  <a:pt x="945765" y="378372"/>
                </a:moveTo>
                <a:lnTo>
                  <a:pt x="908983" y="370928"/>
                </a:lnTo>
                <a:lnTo>
                  <a:pt x="878917" y="350638"/>
                </a:lnTo>
                <a:lnTo>
                  <a:pt x="858631" y="320567"/>
                </a:lnTo>
                <a:lnTo>
                  <a:pt x="851189" y="283779"/>
                </a:lnTo>
                <a:lnTo>
                  <a:pt x="1040342" y="283779"/>
                </a:lnTo>
                <a:lnTo>
                  <a:pt x="1032899" y="320567"/>
                </a:lnTo>
                <a:lnTo>
                  <a:pt x="1012613" y="350638"/>
                </a:lnTo>
                <a:lnTo>
                  <a:pt x="982547" y="370928"/>
                </a:lnTo>
                <a:lnTo>
                  <a:pt x="945765" y="378372"/>
                </a:lnTo>
                <a:close/>
              </a:path>
              <a:path w="1229995" h="1135379">
                <a:moveTo>
                  <a:pt x="1229495" y="472965"/>
                </a:moveTo>
                <a:lnTo>
                  <a:pt x="945765" y="472965"/>
                </a:lnTo>
                <a:lnTo>
                  <a:pt x="995998" y="466197"/>
                </a:lnTo>
                <a:lnTo>
                  <a:pt x="1041168" y="447103"/>
                </a:lnTo>
                <a:lnTo>
                  <a:pt x="1079461" y="417498"/>
                </a:lnTo>
                <a:lnTo>
                  <a:pt x="1109060" y="379199"/>
                </a:lnTo>
                <a:lnTo>
                  <a:pt x="1128151" y="334020"/>
                </a:lnTo>
                <a:lnTo>
                  <a:pt x="1134918" y="283779"/>
                </a:lnTo>
                <a:lnTo>
                  <a:pt x="1229495" y="283779"/>
                </a:lnTo>
                <a:lnTo>
                  <a:pt x="1229495" y="472965"/>
                </a:lnTo>
                <a:close/>
              </a:path>
              <a:path w="1229995" h="1135379">
                <a:moveTo>
                  <a:pt x="1204819" y="851337"/>
                </a:moveTo>
                <a:lnTo>
                  <a:pt x="756612" y="851337"/>
                </a:lnTo>
                <a:lnTo>
                  <a:pt x="806845" y="844569"/>
                </a:lnTo>
                <a:lnTo>
                  <a:pt x="852015" y="825475"/>
                </a:lnTo>
                <a:lnTo>
                  <a:pt x="890308" y="795870"/>
                </a:lnTo>
                <a:lnTo>
                  <a:pt x="919907" y="757571"/>
                </a:lnTo>
                <a:lnTo>
                  <a:pt x="938998" y="712393"/>
                </a:lnTo>
                <a:lnTo>
                  <a:pt x="945765" y="662151"/>
                </a:lnTo>
                <a:lnTo>
                  <a:pt x="1229495" y="662151"/>
                </a:lnTo>
                <a:lnTo>
                  <a:pt x="1229495" y="709448"/>
                </a:lnTo>
                <a:lnTo>
                  <a:pt x="1226993" y="755767"/>
                </a:lnTo>
                <a:lnTo>
                  <a:pt x="1219660" y="800656"/>
                </a:lnTo>
                <a:lnTo>
                  <a:pt x="1207759" y="843855"/>
                </a:lnTo>
                <a:lnTo>
                  <a:pt x="1204819" y="851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2695" y="2140966"/>
            <a:ext cx="662305" cy="851535"/>
          </a:xfrm>
          <a:custGeom>
            <a:avLst/>
            <a:gdLst/>
            <a:ahLst/>
            <a:cxnLst/>
            <a:rect l="l" t="t" r="r" b="b"/>
            <a:pathLst>
              <a:path w="662305" h="851535">
                <a:moveTo>
                  <a:pt x="662036" y="851337"/>
                </a:moveTo>
                <a:lnTo>
                  <a:pt x="0" y="851337"/>
                </a:lnTo>
                <a:lnTo>
                  <a:pt x="0" y="756744"/>
                </a:lnTo>
                <a:lnTo>
                  <a:pt x="7442" y="719956"/>
                </a:lnTo>
                <a:lnTo>
                  <a:pt x="27728" y="689885"/>
                </a:lnTo>
                <a:lnTo>
                  <a:pt x="57794" y="669595"/>
                </a:lnTo>
                <a:lnTo>
                  <a:pt x="94576" y="662151"/>
                </a:lnTo>
                <a:lnTo>
                  <a:pt x="94576" y="567558"/>
                </a:lnTo>
                <a:lnTo>
                  <a:pt x="69125" y="569380"/>
                </a:lnTo>
                <a:lnTo>
                  <a:pt x="44787" y="574611"/>
                </a:lnTo>
                <a:lnTo>
                  <a:pt x="21700" y="582902"/>
                </a:lnTo>
                <a:lnTo>
                  <a:pt x="0" y="593902"/>
                </a:lnTo>
                <a:lnTo>
                  <a:pt x="0" y="25871"/>
                </a:lnTo>
                <a:lnTo>
                  <a:pt x="22119" y="14785"/>
                </a:lnTo>
                <a:lnTo>
                  <a:pt x="45373" y="6674"/>
                </a:lnTo>
                <a:lnTo>
                  <a:pt x="69584" y="1694"/>
                </a:lnTo>
                <a:lnTo>
                  <a:pt x="94576" y="0"/>
                </a:lnTo>
                <a:lnTo>
                  <a:pt x="144809" y="6768"/>
                </a:lnTo>
                <a:lnTo>
                  <a:pt x="189979" y="25862"/>
                </a:lnTo>
                <a:lnTo>
                  <a:pt x="228272" y="55467"/>
                </a:lnTo>
                <a:lnTo>
                  <a:pt x="257871" y="93766"/>
                </a:lnTo>
                <a:lnTo>
                  <a:pt x="276962" y="138944"/>
                </a:lnTo>
                <a:lnTo>
                  <a:pt x="283729" y="189186"/>
                </a:lnTo>
                <a:lnTo>
                  <a:pt x="282745" y="208764"/>
                </a:lnTo>
                <a:lnTo>
                  <a:pt x="279792" y="227939"/>
                </a:lnTo>
                <a:lnTo>
                  <a:pt x="274871" y="246644"/>
                </a:lnTo>
                <a:lnTo>
                  <a:pt x="267982" y="264813"/>
                </a:lnTo>
                <a:lnTo>
                  <a:pt x="354614" y="302792"/>
                </a:lnTo>
                <a:lnTo>
                  <a:pt x="364503" y="276690"/>
                </a:lnTo>
                <a:lnTo>
                  <a:pt x="371691" y="249879"/>
                </a:lnTo>
                <a:lnTo>
                  <a:pt x="376193" y="222447"/>
                </a:lnTo>
                <a:lnTo>
                  <a:pt x="378022" y="194483"/>
                </a:lnTo>
                <a:lnTo>
                  <a:pt x="401613" y="190628"/>
                </a:lnTo>
                <a:lnTo>
                  <a:pt x="473185" y="193999"/>
                </a:lnTo>
                <a:lnTo>
                  <a:pt x="517540" y="207799"/>
                </a:lnTo>
                <a:lnTo>
                  <a:pt x="557699" y="229628"/>
                </a:lnTo>
                <a:lnTo>
                  <a:pt x="592705" y="258528"/>
                </a:lnTo>
                <a:lnTo>
                  <a:pt x="621600" y="293541"/>
                </a:lnTo>
                <a:lnTo>
                  <a:pt x="643425" y="333707"/>
                </a:lnTo>
                <a:lnTo>
                  <a:pt x="657223" y="378069"/>
                </a:lnTo>
                <a:lnTo>
                  <a:pt x="662036" y="425668"/>
                </a:lnTo>
                <a:lnTo>
                  <a:pt x="660493" y="452139"/>
                </a:lnTo>
                <a:lnTo>
                  <a:pt x="655971" y="477913"/>
                </a:lnTo>
                <a:lnTo>
                  <a:pt x="648629" y="502881"/>
                </a:lnTo>
                <a:lnTo>
                  <a:pt x="638628" y="526930"/>
                </a:lnTo>
                <a:lnTo>
                  <a:pt x="601744" y="504232"/>
                </a:lnTo>
                <a:lnTo>
                  <a:pt x="561465" y="487266"/>
                </a:lnTo>
                <a:lnTo>
                  <a:pt x="518331" y="476642"/>
                </a:lnTo>
                <a:lnTo>
                  <a:pt x="472882" y="472965"/>
                </a:lnTo>
                <a:lnTo>
                  <a:pt x="440361" y="474864"/>
                </a:lnTo>
                <a:lnTo>
                  <a:pt x="408949" y="480391"/>
                </a:lnTo>
                <a:lnTo>
                  <a:pt x="378813" y="489287"/>
                </a:lnTo>
                <a:lnTo>
                  <a:pt x="350122" y="501296"/>
                </a:lnTo>
                <a:lnTo>
                  <a:pt x="324655" y="462485"/>
                </a:lnTo>
                <a:lnTo>
                  <a:pt x="292436" y="429186"/>
                </a:lnTo>
                <a:lnTo>
                  <a:pt x="254410" y="402441"/>
                </a:lnTo>
                <a:lnTo>
                  <a:pt x="211520" y="383291"/>
                </a:lnTo>
                <a:lnTo>
                  <a:pt x="204238" y="380831"/>
                </a:lnTo>
                <a:lnTo>
                  <a:pt x="174068" y="470506"/>
                </a:lnTo>
                <a:lnTo>
                  <a:pt x="181492" y="473012"/>
                </a:lnTo>
                <a:lnTo>
                  <a:pt x="210483" y="486445"/>
                </a:lnTo>
                <a:lnTo>
                  <a:pt x="235483" y="505659"/>
                </a:lnTo>
                <a:lnTo>
                  <a:pt x="255891" y="529679"/>
                </a:lnTo>
                <a:lnTo>
                  <a:pt x="271103" y="557531"/>
                </a:lnTo>
                <a:lnTo>
                  <a:pt x="236952" y="599380"/>
                </a:lnTo>
                <a:lnTo>
                  <a:pt x="211154" y="647276"/>
                </a:lnTo>
                <a:lnTo>
                  <a:pt x="194842" y="700104"/>
                </a:lnTo>
                <a:lnTo>
                  <a:pt x="189153" y="756744"/>
                </a:lnTo>
                <a:lnTo>
                  <a:pt x="283729" y="756744"/>
                </a:lnTo>
                <a:lnTo>
                  <a:pt x="290496" y="706503"/>
                </a:lnTo>
                <a:lnTo>
                  <a:pt x="309587" y="661324"/>
                </a:lnTo>
                <a:lnTo>
                  <a:pt x="339187" y="623025"/>
                </a:lnTo>
                <a:lnTo>
                  <a:pt x="377479" y="593421"/>
                </a:lnTo>
                <a:lnTo>
                  <a:pt x="422649" y="574326"/>
                </a:lnTo>
                <a:lnTo>
                  <a:pt x="472882" y="567558"/>
                </a:lnTo>
                <a:lnTo>
                  <a:pt x="523115" y="574326"/>
                </a:lnTo>
                <a:lnTo>
                  <a:pt x="568286" y="593421"/>
                </a:lnTo>
                <a:lnTo>
                  <a:pt x="606578" y="623025"/>
                </a:lnTo>
                <a:lnTo>
                  <a:pt x="636178" y="661324"/>
                </a:lnTo>
                <a:lnTo>
                  <a:pt x="655268" y="706503"/>
                </a:lnTo>
                <a:lnTo>
                  <a:pt x="662036" y="756744"/>
                </a:lnTo>
                <a:lnTo>
                  <a:pt x="662036" y="851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695510" y="2992303"/>
            <a:ext cx="766445" cy="1040765"/>
            <a:chOff x="2695510" y="2992303"/>
            <a:chExt cx="766445" cy="10407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731" y="3086896"/>
              <a:ext cx="94576" cy="1939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95510" y="2992303"/>
              <a:ext cx="766445" cy="1040765"/>
            </a:xfrm>
            <a:custGeom>
              <a:avLst/>
              <a:gdLst/>
              <a:ahLst/>
              <a:cxnLst/>
              <a:rect l="l" t="t" r="r" b="b"/>
              <a:pathLst>
                <a:path w="766445" h="1040764">
                  <a:moveTo>
                    <a:pt x="298814" y="1040571"/>
                  </a:moveTo>
                  <a:lnTo>
                    <a:pt x="192699" y="1040571"/>
                  </a:lnTo>
                  <a:lnTo>
                    <a:pt x="177379" y="1000131"/>
                  </a:lnTo>
                  <a:lnTo>
                    <a:pt x="153338" y="964542"/>
                  </a:lnTo>
                  <a:lnTo>
                    <a:pt x="121539" y="935231"/>
                  </a:lnTo>
                  <a:lnTo>
                    <a:pt x="82943" y="913627"/>
                  </a:lnTo>
                  <a:lnTo>
                    <a:pt x="41879" y="901957"/>
                  </a:lnTo>
                  <a:lnTo>
                    <a:pt x="20946" y="899753"/>
                  </a:lnTo>
                  <a:lnTo>
                    <a:pt x="0" y="899864"/>
                  </a:lnTo>
                  <a:lnTo>
                    <a:pt x="3894" y="876371"/>
                  </a:lnTo>
                  <a:lnTo>
                    <a:pt x="6791" y="852573"/>
                  </a:lnTo>
                  <a:lnTo>
                    <a:pt x="8598" y="828464"/>
                  </a:lnTo>
                  <a:lnTo>
                    <a:pt x="9221" y="756744"/>
                  </a:lnTo>
                  <a:lnTo>
                    <a:pt x="56509" y="756744"/>
                  </a:lnTo>
                  <a:lnTo>
                    <a:pt x="85213" y="753859"/>
                  </a:lnTo>
                  <a:lnTo>
                    <a:pt x="121176" y="774969"/>
                  </a:lnTo>
                  <a:lnTo>
                    <a:pt x="160224" y="790745"/>
                  </a:lnTo>
                  <a:lnTo>
                    <a:pt x="201879" y="800623"/>
                  </a:lnTo>
                  <a:lnTo>
                    <a:pt x="245662" y="804041"/>
                  </a:lnTo>
                  <a:lnTo>
                    <a:pt x="291642" y="800322"/>
                  </a:lnTo>
                  <a:lnTo>
                    <a:pt x="335275" y="789557"/>
                  </a:lnTo>
                  <a:lnTo>
                    <a:pt x="375975" y="772333"/>
                  </a:lnTo>
                  <a:lnTo>
                    <a:pt x="413153" y="749237"/>
                  </a:lnTo>
                  <a:lnTo>
                    <a:pt x="446224" y="720858"/>
                  </a:lnTo>
                  <a:lnTo>
                    <a:pt x="474598" y="687782"/>
                  </a:lnTo>
                  <a:lnTo>
                    <a:pt x="497689" y="650597"/>
                  </a:lnTo>
                  <a:lnTo>
                    <a:pt x="514910" y="609890"/>
                  </a:lnTo>
                  <a:lnTo>
                    <a:pt x="525674" y="566249"/>
                  </a:lnTo>
                  <a:lnTo>
                    <a:pt x="529392" y="520262"/>
                  </a:lnTo>
                  <a:lnTo>
                    <a:pt x="525674" y="474274"/>
                  </a:lnTo>
                  <a:lnTo>
                    <a:pt x="514910" y="430633"/>
                  </a:lnTo>
                  <a:lnTo>
                    <a:pt x="497689" y="389926"/>
                  </a:lnTo>
                  <a:lnTo>
                    <a:pt x="474598" y="352741"/>
                  </a:lnTo>
                  <a:lnTo>
                    <a:pt x="446224" y="319665"/>
                  </a:lnTo>
                  <a:lnTo>
                    <a:pt x="413153" y="291286"/>
                  </a:lnTo>
                  <a:lnTo>
                    <a:pt x="375975" y="268190"/>
                  </a:lnTo>
                  <a:lnTo>
                    <a:pt x="335275" y="250966"/>
                  </a:lnTo>
                  <a:lnTo>
                    <a:pt x="291642" y="240201"/>
                  </a:lnTo>
                  <a:lnTo>
                    <a:pt x="245662" y="236482"/>
                  </a:lnTo>
                  <a:lnTo>
                    <a:pt x="221752" y="237541"/>
                  </a:lnTo>
                  <a:lnTo>
                    <a:pt x="198374" y="240550"/>
                  </a:lnTo>
                  <a:lnTo>
                    <a:pt x="198374" y="0"/>
                  </a:lnTo>
                  <a:lnTo>
                    <a:pt x="298625" y="0"/>
                  </a:lnTo>
                  <a:lnTo>
                    <a:pt x="313973" y="40440"/>
                  </a:lnTo>
                  <a:lnTo>
                    <a:pt x="338022" y="76029"/>
                  </a:lnTo>
                  <a:lnTo>
                    <a:pt x="369813" y="105339"/>
                  </a:lnTo>
                  <a:lnTo>
                    <a:pt x="408381" y="126943"/>
                  </a:lnTo>
                  <a:lnTo>
                    <a:pt x="450852" y="138979"/>
                  </a:lnTo>
                  <a:lnTo>
                    <a:pt x="494032" y="140789"/>
                  </a:lnTo>
                  <a:lnTo>
                    <a:pt x="536273" y="132650"/>
                  </a:lnTo>
                  <a:lnTo>
                    <a:pt x="575924" y="114835"/>
                  </a:lnTo>
                  <a:lnTo>
                    <a:pt x="650923" y="189848"/>
                  </a:lnTo>
                  <a:lnTo>
                    <a:pt x="633166" y="229341"/>
                  </a:lnTo>
                  <a:lnTo>
                    <a:pt x="625021" y="271570"/>
                  </a:lnTo>
                  <a:lnTo>
                    <a:pt x="626824" y="314855"/>
                  </a:lnTo>
                  <a:lnTo>
                    <a:pt x="638912" y="357514"/>
                  </a:lnTo>
                  <a:lnTo>
                    <a:pt x="660452" y="395961"/>
                  </a:lnTo>
                  <a:lnTo>
                    <a:pt x="689693" y="427673"/>
                  </a:lnTo>
                  <a:lnTo>
                    <a:pt x="725274" y="451713"/>
                  </a:lnTo>
                  <a:lnTo>
                    <a:pt x="765833" y="467148"/>
                  </a:lnTo>
                  <a:lnTo>
                    <a:pt x="765833" y="573281"/>
                  </a:lnTo>
                  <a:lnTo>
                    <a:pt x="725427" y="588604"/>
                  </a:lnTo>
                  <a:lnTo>
                    <a:pt x="689853" y="612650"/>
                  </a:lnTo>
                  <a:lnTo>
                    <a:pt x="660538" y="644454"/>
                  </a:lnTo>
                  <a:lnTo>
                    <a:pt x="638911" y="683056"/>
                  </a:lnTo>
                  <a:lnTo>
                    <a:pt x="626844" y="725622"/>
                  </a:lnTo>
                  <a:lnTo>
                    <a:pt x="625044" y="768852"/>
                  </a:lnTo>
                  <a:lnTo>
                    <a:pt x="633193" y="811090"/>
                  </a:lnTo>
                  <a:lnTo>
                    <a:pt x="650970" y="850675"/>
                  </a:lnTo>
                  <a:lnTo>
                    <a:pt x="576018" y="925640"/>
                  </a:lnTo>
                  <a:lnTo>
                    <a:pt x="536574" y="907880"/>
                  </a:lnTo>
                  <a:lnTo>
                    <a:pt x="494399" y="899728"/>
                  </a:lnTo>
                  <a:lnTo>
                    <a:pt x="451159" y="901517"/>
                  </a:lnTo>
                  <a:lnTo>
                    <a:pt x="408523" y="913580"/>
                  </a:lnTo>
                  <a:lnTo>
                    <a:pt x="370021" y="935151"/>
                  </a:lnTo>
                  <a:lnTo>
                    <a:pt x="338276" y="964412"/>
                  </a:lnTo>
                  <a:lnTo>
                    <a:pt x="314227" y="1000004"/>
                  </a:lnTo>
                  <a:lnTo>
                    <a:pt x="298814" y="1040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80705" y="4304270"/>
            <a:ext cx="516255" cy="580390"/>
          </a:xfrm>
          <a:custGeom>
            <a:avLst/>
            <a:gdLst/>
            <a:ahLst/>
            <a:cxnLst/>
            <a:rect l="l" t="t" r="r" b="b"/>
            <a:pathLst>
              <a:path w="516255" h="580389">
                <a:moveTo>
                  <a:pt x="500545" y="12344"/>
                </a:moveTo>
                <a:lnTo>
                  <a:pt x="422325" y="12344"/>
                </a:lnTo>
                <a:lnTo>
                  <a:pt x="419201" y="11912"/>
                </a:lnTo>
                <a:lnTo>
                  <a:pt x="415988" y="11874"/>
                </a:lnTo>
                <a:lnTo>
                  <a:pt x="441528" y="71374"/>
                </a:lnTo>
                <a:lnTo>
                  <a:pt x="500545" y="12344"/>
                </a:lnTo>
                <a:close/>
              </a:path>
              <a:path w="516255" h="580389">
                <a:moveTo>
                  <a:pt x="515721" y="161937"/>
                </a:moveTo>
                <a:lnTo>
                  <a:pt x="503326" y="143357"/>
                </a:lnTo>
                <a:lnTo>
                  <a:pt x="409600" y="237096"/>
                </a:lnTo>
                <a:lnTo>
                  <a:pt x="308025" y="0"/>
                </a:lnTo>
                <a:lnTo>
                  <a:pt x="265404" y="26962"/>
                </a:lnTo>
                <a:lnTo>
                  <a:pt x="225488" y="56984"/>
                </a:lnTo>
                <a:lnTo>
                  <a:pt x="188404" y="89890"/>
                </a:lnTo>
                <a:lnTo>
                  <a:pt x="154254" y="125476"/>
                </a:lnTo>
                <a:lnTo>
                  <a:pt x="123190" y="163525"/>
                </a:lnTo>
                <a:lnTo>
                  <a:pt x="95313" y="203835"/>
                </a:lnTo>
                <a:lnTo>
                  <a:pt x="70764" y="246214"/>
                </a:lnTo>
                <a:lnTo>
                  <a:pt x="49657" y="290461"/>
                </a:lnTo>
                <a:lnTo>
                  <a:pt x="32105" y="336372"/>
                </a:lnTo>
                <a:lnTo>
                  <a:pt x="18237" y="383743"/>
                </a:lnTo>
                <a:lnTo>
                  <a:pt x="8178" y="432371"/>
                </a:lnTo>
                <a:lnTo>
                  <a:pt x="2057" y="482053"/>
                </a:lnTo>
                <a:lnTo>
                  <a:pt x="0" y="532599"/>
                </a:lnTo>
                <a:lnTo>
                  <a:pt x="0" y="579894"/>
                </a:lnTo>
                <a:lnTo>
                  <a:pt x="189103" y="579894"/>
                </a:lnTo>
                <a:lnTo>
                  <a:pt x="189103" y="296125"/>
                </a:lnTo>
                <a:lnTo>
                  <a:pt x="283679" y="296125"/>
                </a:lnTo>
                <a:lnTo>
                  <a:pt x="283679" y="579894"/>
                </a:lnTo>
                <a:lnTo>
                  <a:pt x="390359" y="579894"/>
                </a:lnTo>
                <a:lnTo>
                  <a:pt x="515721" y="161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94381" y="4304262"/>
            <a:ext cx="516255" cy="580390"/>
          </a:xfrm>
          <a:custGeom>
            <a:avLst/>
            <a:gdLst/>
            <a:ahLst/>
            <a:cxnLst/>
            <a:rect l="l" t="t" r="r" b="b"/>
            <a:pathLst>
              <a:path w="516255" h="580389">
                <a:moveTo>
                  <a:pt x="515820" y="579903"/>
                </a:moveTo>
                <a:lnTo>
                  <a:pt x="326620" y="579903"/>
                </a:lnTo>
                <a:lnTo>
                  <a:pt x="326620" y="296123"/>
                </a:lnTo>
                <a:lnTo>
                  <a:pt x="232043" y="296123"/>
                </a:lnTo>
                <a:lnTo>
                  <a:pt x="232043" y="579903"/>
                </a:lnTo>
                <a:lnTo>
                  <a:pt x="125361" y="579903"/>
                </a:lnTo>
                <a:lnTo>
                  <a:pt x="0" y="161943"/>
                </a:lnTo>
                <a:lnTo>
                  <a:pt x="12389" y="143355"/>
                </a:lnTo>
                <a:lnTo>
                  <a:pt x="106114" y="237097"/>
                </a:lnTo>
                <a:lnTo>
                  <a:pt x="207690" y="0"/>
                </a:lnTo>
                <a:lnTo>
                  <a:pt x="250324" y="26948"/>
                </a:lnTo>
                <a:lnTo>
                  <a:pt x="290252" y="56974"/>
                </a:lnTo>
                <a:lnTo>
                  <a:pt x="327354" y="89873"/>
                </a:lnTo>
                <a:lnTo>
                  <a:pt x="361504" y="125445"/>
                </a:lnTo>
                <a:lnTo>
                  <a:pt x="392581" y="163489"/>
                </a:lnTo>
                <a:lnTo>
                  <a:pt x="420463" y="203802"/>
                </a:lnTo>
                <a:lnTo>
                  <a:pt x="445025" y="246183"/>
                </a:lnTo>
                <a:lnTo>
                  <a:pt x="466145" y="290431"/>
                </a:lnTo>
                <a:lnTo>
                  <a:pt x="483700" y="336343"/>
                </a:lnTo>
                <a:lnTo>
                  <a:pt x="497569" y="383718"/>
                </a:lnTo>
                <a:lnTo>
                  <a:pt x="507626" y="432355"/>
                </a:lnTo>
                <a:lnTo>
                  <a:pt x="513751" y="482051"/>
                </a:lnTo>
                <a:lnTo>
                  <a:pt x="515820" y="532606"/>
                </a:lnTo>
                <a:lnTo>
                  <a:pt x="515820" y="57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232" y="4336188"/>
            <a:ext cx="86360" cy="75565"/>
          </a:xfrm>
          <a:custGeom>
            <a:avLst/>
            <a:gdLst/>
            <a:ahLst/>
            <a:cxnLst/>
            <a:rect l="l" t="t" r="r" b="b"/>
            <a:pathLst>
              <a:path w="86360" h="75564">
                <a:moveTo>
                  <a:pt x="65163" y="75012"/>
                </a:moveTo>
                <a:lnTo>
                  <a:pt x="21185" y="75012"/>
                </a:lnTo>
                <a:lnTo>
                  <a:pt x="0" y="43228"/>
                </a:lnTo>
                <a:lnTo>
                  <a:pt x="43174" y="0"/>
                </a:lnTo>
                <a:lnTo>
                  <a:pt x="86348" y="43228"/>
                </a:lnTo>
                <a:lnTo>
                  <a:pt x="65163" y="75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9809" y="4505793"/>
            <a:ext cx="251460" cy="378460"/>
          </a:xfrm>
          <a:custGeom>
            <a:avLst/>
            <a:gdLst/>
            <a:ahLst/>
            <a:cxnLst/>
            <a:rect l="l" t="t" r="r" b="b"/>
            <a:pathLst>
              <a:path w="251460" h="378460">
                <a:moveTo>
                  <a:pt x="251195" y="378372"/>
                </a:moveTo>
                <a:lnTo>
                  <a:pt x="0" y="378372"/>
                </a:lnTo>
                <a:lnTo>
                  <a:pt x="113491" y="0"/>
                </a:lnTo>
                <a:lnTo>
                  <a:pt x="137703" y="0"/>
                </a:lnTo>
                <a:lnTo>
                  <a:pt x="251195" y="378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9561" y="4316134"/>
            <a:ext cx="85090" cy="59690"/>
          </a:xfrm>
          <a:custGeom>
            <a:avLst/>
            <a:gdLst/>
            <a:ahLst/>
            <a:cxnLst/>
            <a:rect l="l" t="t" r="r" b="b"/>
            <a:pathLst>
              <a:path w="85089" h="59689">
                <a:moveTo>
                  <a:pt x="59015" y="59499"/>
                </a:moveTo>
                <a:lnTo>
                  <a:pt x="0" y="472"/>
                </a:lnTo>
                <a:lnTo>
                  <a:pt x="78214" y="472"/>
                </a:lnTo>
                <a:lnTo>
                  <a:pt x="81335" y="47"/>
                </a:lnTo>
                <a:lnTo>
                  <a:pt x="84551" y="0"/>
                </a:lnTo>
                <a:lnTo>
                  <a:pt x="59015" y="59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3107" y="2519338"/>
            <a:ext cx="1501140" cy="1986914"/>
          </a:xfrm>
          <a:custGeom>
            <a:avLst/>
            <a:gdLst/>
            <a:ahLst/>
            <a:cxnLst/>
            <a:rect l="l" t="t" r="r" b="b"/>
            <a:pathLst>
              <a:path w="1501139" h="1986914">
                <a:moveTo>
                  <a:pt x="508065" y="1986455"/>
                </a:moveTo>
                <a:lnTo>
                  <a:pt x="461398" y="1978504"/>
                </a:lnTo>
                <a:lnTo>
                  <a:pt x="421368" y="1956480"/>
                </a:lnTo>
                <a:lnTo>
                  <a:pt x="390567" y="1923123"/>
                </a:lnTo>
                <a:lnTo>
                  <a:pt x="371591" y="1881172"/>
                </a:lnTo>
                <a:lnTo>
                  <a:pt x="321940" y="1872099"/>
                </a:lnTo>
                <a:lnTo>
                  <a:pt x="272972" y="1860268"/>
                </a:lnTo>
                <a:lnTo>
                  <a:pt x="224803" y="1845725"/>
                </a:lnTo>
                <a:lnTo>
                  <a:pt x="177549" y="1828514"/>
                </a:lnTo>
                <a:lnTo>
                  <a:pt x="131326" y="1808680"/>
                </a:lnTo>
                <a:lnTo>
                  <a:pt x="86250" y="1786268"/>
                </a:lnTo>
                <a:lnTo>
                  <a:pt x="42435" y="1761324"/>
                </a:lnTo>
                <a:lnTo>
                  <a:pt x="0" y="1733891"/>
                </a:lnTo>
                <a:lnTo>
                  <a:pt x="22198" y="1721032"/>
                </a:lnTo>
                <a:lnTo>
                  <a:pt x="43670" y="1707109"/>
                </a:lnTo>
                <a:lnTo>
                  <a:pt x="64397" y="1692175"/>
                </a:lnTo>
                <a:lnTo>
                  <a:pt x="84362" y="1676284"/>
                </a:lnTo>
                <a:lnTo>
                  <a:pt x="130182" y="1702607"/>
                </a:lnTo>
                <a:lnTo>
                  <a:pt x="177579" y="1725710"/>
                </a:lnTo>
                <a:lnTo>
                  <a:pt x="226374" y="1745585"/>
                </a:lnTo>
                <a:lnTo>
                  <a:pt x="276387" y="1762220"/>
                </a:lnTo>
                <a:lnTo>
                  <a:pt x="327438" y="1775604"/>
                </a:lnTo>
                <a:lnTo>
                  <a:pt x="379346" y="1785728"/>
                </a:lnTo>
                <a:lnTo>
                  <a:pt x="400875" y="1752139"/>
                </a:lnTo>
                <a:lnTo>
                  <a:pt x="430672" y="1725880"/>
                </a:lnTo>
                <a:lnTo>
                  <a:pt x="466985" y="1708782"/>
                </a:lnTo>
                <a:lnTo>
                  <a:pt x="508065" y="1702675"/>
                </a:lnTo>
                <a:lnTo>
                  <a:pt x="549377" y="1708841"/>
                </a:lnTo>
                <a:lnTo>
                  <a:pt x="585866" y="1726105"/>
                </a:lnTo>
                <a:lnTo>
                  <a:pt x="615740" y="1752618"/>
                </a:lnTo>
                <a:lnTo>
                  <a:pt x="637209" y="1786532"/>
                </a:lnTo>
                <a:lnTo>
                  <a:pt x="689467" y="1776297"/>
                </a:lnTo>
                <a:lnTo>
                  <a:pt x="740756" y="1762657"/>
                </a:lnTo>
                <a:lnTo>
                  <a:pt x="790932" y="1745671"/>
                </a:lnTo>
                <a:lnTo>
                  <a:pt x="839849" y="1725399"/>
                </a:lnTo>
                <a:lnTo>
                  <a:pt x="887361" y="1701898"/>
                </a:lnTo>
                <a:lnTo>
                  <a:pt x="933324" y="1675228"/>
                </a:lnTo>
                <a:lnTo>
                  <a:pt x="977590" y="1645446"/>
                </a:lnTo>
                <a:lnTo>
                  <a:pt x="968820" y="1606287"/>
                </a:lnTo>
                <a:lnTo>
                  <a:pt x="971200" y="1566432"/>
                </a:lnTo>
                <a:lnTo>
                  <a:pt x="984779" y="1528447"/>
                </a:lnTo>
                <a:lnTo>
                  <a:pt x="1009604" y="1494901"/>
                </a:lnTo>
                <a:lnTo>
                  <a:pt x="1042472" y="1470947"/>
                </a:lnTo>
                <a:lnTo>
                  <a:pt x="1080354" y="1457780"/>
                </a:lnTo>
                <a:lnTo>
                  <a:pt x="1120372" y="1455334"/>
                </a:lnTo>
                <a:lnTo>
                  <a:pt x="1159650" y="1463544"/>
                </a:lnTo>
                <a:lnTo>
                  <a:pt x="1189527" y="1419186"/>
                </a:lnTo>
                <a:lnTo>
                  <a:pt x="1216290" y="1373126"/>
                </a:lnTo>
                <a:lnTo>
                  <a:pt x="1239878" y="1325509"/>
                </a:lnTo>
                <a:lnTo>
                  <a:pt x="1260228" y="1276482"/>
                </a:lnTo>
                <a:lnTo>
                  <a:pt x="1277278" y="1226190"/>
                </a:lnTo>
                <a:lnTo>
                  <a:pt x="1290966" y="1174779"/>
                </a:lnTo>
                <a:lnTo>
                  <a:pt x="1301231" y="1122394"/>
                </a:lnTo>
                <a:lnTo>
                  <a:pt x="1267323" y="1100921"/>
                </a:lnTo>
                <a:lnTo>
                  <a:pt x="1240815" y="1071042"/>
                </a:lnTo>
                <a:lnTo>
                  <a:pt x="1223554" y="1034546"/>
                </a:lnTo>
                <a:lnTo>
                  <a:pt x="1217389" y="993227"/>
                </a:lnTo>
                <a:lnTo>
                  <a:pt x="1223554" y="951907"/>
                </a:lnTo>
                <a:lnTo>
                  <a:pt x="1240815" y="915406"/>
                </a:lnTo>
                <a:lnTo>
                  <a:pt x="1267323" y="885513"/>
                </a:lnTo>
                <a:lnTo>
                  <a:pt x="1301231" y="864013"/>
                </a:lnTo>
                <a:lnTo>
                  <a:pt x="1290998" y="811764"/>
                </a:lnTo>
                <a:lnTo>
                  <a:pt x="1277362" y="760478"/>
                </a:lnTo>
                <a:lnTo>
                  <a:pt x="1260382" y="710302"/>
                </a:lnTo>
                <a:lnTo>
                  <a:pt x="1240118" y="661381"/>
                </a:lnTo>
                <a:lnTo>
                  <a:pt x="1216629" y="613863"/>
                </a:lnTo>
                <a:lnTo>
                  <a:pt x="1189976" y="567894"/>
                </a:lnTo>
                <a:lnTo>
                  <a:pt x="1160218" y="523620"/>
                </a:lnTo>
                <a:lnTo>
                  <a:pt x="1148121" y="527639"/>
                </a:lnTo>
                <a:lnTo>
                  <a:pt x="1135687" y="530625"/>
                </a:lnTo>
                <a:lnTo>
                  <a:pt x="1122951" y="532485"/>
                </a:lnTo>
                <a:lnTo>
                  <a:pt x="1109950" y="533126"/>
                </a:lnTo>
                <a:lnTo>
                  <a:pt x="1082042" y="530395"/>
                </a:lnTo>
                <a:lnTo>
                  <a:pt x="1031262" y="509342"/>
                </a:lnTo>
                <a:lnTo>
                  <a:pt x="984778" y="458007"/>
                </a:lnTo>
                <a:lnTo>
                  <a:pt x="971194" y="420022"/>
                </a:lnTo>
                <a:lnTo>
                  <a:pt x="968800" y="380167"/>
                </a:lnTo>
                <a:lnTo>
                  <a:pt x="977543" y="341008"/>
                </a:lnTo>
                <a:lnTo>
                  <a:pt x="933276" y="311241"/>
                </a:lnTo>
                <a:lnTo>
                  <a:pt x="887315" y="284577"/>
                </a:lnTo>
                <a:lnTo>
                  <a:pt x="839805" y="261075"/>
                </a:lnTo>
                <a:lnTo>
                  <a:pt x="790893" y="240797"/>
                </a:lnTo>
                <a:lnTo>
                  <a:pt x="740726" y="223805"/>
                </a:lnTo>
                <a:lnTo>
                  <a:pt x="689449" y="210160"/>
                </a:lnTo>
                <a:lnTo>
                  <a:pt x="637209" y="199922"/>
                </a:lnTo>
                <a:lnTo>
                  <a:pt x="615720" y="233836"/>
                </a:lnTo>
                <a:lnTo>
                  <a:pt x="585848" y="260349"/>
                </a:lnTo>
                <a:lnTo>
                  <a:pt x="549370" y="277613"/>
                </a:lnTo>
                <a:lnTo>
                  <a:pt x="508065" y="283779"/>
                </a:lnTo>
                <a:lnTo>
                  <a:pt x="466753" y="277614"/>
                </a:lnTo>
                <a:lnTo>
                  <a:pt x="430264" y="260355"/>
                </a:lnTo>
                <a:lnTo>
                  <a:pt x="400389" y="233856"/>
                </a:lnTo>
                <a:lnTo>
                  <a:pt x="378920" y="199969"/>
                </a:lnTo>
                <a:lnTo>
                  <a:pt x="323215" y="211084"/>
                </a:lnTo>
                <a:lnTo>
                  <a:pt x="342365" y="169202"/>
                </a:lnTo>
                <a:lnTo>
                  <a:pt x="349649" y="148789"/>
                </a:lnTo>
                <a:lnTo>
                  <a:pt x="355550" y="128118"/>
                </a:lnTo>
                <a:lnTo>
                  <a:pt x="360147" y="107221"/>
                </a:lnTo>
                <a:lnTo>
                  <a:pt x="371543" y="105518"/>
                </a:lnTo>
                <a:lnTo>
                  <a:pt x="390474" y="63471"/>
                </a:lnTo>
                <a:lnTo>
                  <a:pt x="421273" y="30039"/>
                </a:lnTo>
                <a:lnTo>
                  <a:pt x="461337" y="7967"/>
                </a:lnTo>
                <a:lnTo>
                  <a:pt x="508065" y="0"/>
                </a:lnTo>
                <a:lnTo>
                  <a:pt x="554772" y="7966"/>
                </a:lnTo>
                <a:lnTo>
                  <a:pt x="594833" y="30033"/>
                </a:lnTo>
                <a:lnTo>
                  <a:pt x="625629" y="63451"/>
                </a:lnTo>
                <a:lnTo>
                  <a:pt x="644539" y="105471"/>
                </a:lnTo>
                <a:lnTo>
                  <a:pt x="691851" y="114010"/>
                </a:lnTo>
                <a:lnTo>
                  <a:pt x="738494" y="125037"/>
                </a:lnTo>
                <a:lnTo>
                  <a:pt x="784381" y="138517"/>
                </a:lnTo>
                <a:lnTo>
                  <a:pt x="829427" y="154416"/>
                </a:lnTo>
                <a:lnTo>
                  <a:pt x="873547" y="172698"/>
                </a:lnTo>
                <a:lnTo>
                  <a:pt x="916657" y="193330"/>
                </a:lnTo>
                <a:lnTo>
                  <a:pt x="958669" y="216277"/>
                </a:lnTo>
                <a:lnTo>
                  <a:pt x="999501" y="241503"/>
                </a:lnTo>
                <a:lnTo>
                  <a:pt x="1039065" y="268975"/>
                </a:lnTo>
                <a:lnTo>
                  <a:pt x="1082164" y="252650"/>
                </a:lnTo>
                <a:lnTo>
                  <a:pt x="1127577" y="250789"/>
                </a:lnTo>
                <a:lnTo>
                  <a:pt x="1171518" y="263508"/>
                </a:lnTo>
                <a:lnTo>
                  <a:pt x="1210201" y="290921"/>
                </a:lnTo>
                <a:lnTo>
                  <a:pt x="1237617" y="329591"/>
                </a:lnTo>
                <a:lnTo>
                  <a:pt x="1250349" y="373542"/>
                </a:lnTo>
                <a:lnTo>
                  <a:pt x="1248505" y="418974"/>
                </a:lnTo>
                <a:lnTo>
                  <a:pt x="1232190" y="462087"/>
                </a:lnTo>
                <a:lnTo>
                  <a:pt x="1259657" y="501658"/>
                </a:lnTo>
                <a:lnTo>
                  <a:pt x="1284879" y="542496"/>
                </a:lnTo>
                <a:lnTo>
                  <a:pt x="1307822" y="584516"/>
                </a:lnTo>
                <a:lnTo>
                  <a:pt x="1328450" y="627633"/>
                </a:lnTo>
                <a:lnTo>
                  <a:pt x="1346729" y="671761"/>
                </a:lnTo>
                <a:lnTo>
                  <a:pt x="1362625" y="716815"/>
                </a:lnTo>
                <a:lnTo>
                  <a:pt x="1376103" y="762710"/>
                </a:lnTo>
                <a:lnTo>
                  <a:pt x="1387128" y="809361"/>
                </a:lnTo>
                <a:lnTo>
                  <a:pt x="1395666" y="856682"/>
                </a:lnTo>
                <a:lnTo>
                  <a:pt x="1437679" y="875623"/>
                </a:lnTo>
                <a:lnTo>
                  <a:pt x="1471091" y="906438"/>
                </a:lnTo>
                <a:lnTo>
                  <a:pt x="1493154" y="946511"/>
                </a:lnTo>
                <a:lnTo>
                  <a:pt x="1501119" y="993227"/>
                </a:lnTo>
                <a:lnTo>
                  <a:pt x="1493154" y="1039943"/>
                </a:lnTo>
                <a:lnTo>
                  <a:pt x="1471091" y="1080016"/>
                </a:lnTo>
                <a:lnTo>
                  <a:pt x="1437679" y="1110831"/>
                </a:lnTo>
                <a:lnTo>
                  <a:pt x="1395666" y="1129772"/>
                </a:lnTo>
                <a:lnTo>
                  <a:pt x="1387128" y="1177093"/>
                </a:lnTo>
                <a:lnTo>
                  <a:pt x="1376103" y="1223744"/>
                </a:lnTo>
                <a:lnTo>
                  <a:pt x="1362625" y="1269639"/>
                </a:lnTo>
                <a:lnTo>
                  <a:pt x="1346729" y="1314693"/>
                </a:lnTo>
                <a:lnTo>
                  <a:pt x="1328450" y="1358821"/>
                </a:lnTo>
                <a:lnTo>
                  <a:pt x="1307822" y="1401938"/>
                </a:lnTo>
                <a:lnTo>
                  <a:pt x="1284879" y="1443958"/>
                </a:lnTo>
                <a:lnTo>
                  <a:pt x="1259657" y="1484796"/>
                </a:lnTo>
                <a:lnTo>
                  <a:pt x="1232190" y="1524367"/>
                </a:lnTo>
                <a:lnTo>
                  <a:pt x="1248505" y="1567481"/>
                </a:lnTo>
                <a:lnTo>
                  <a:pt x="1250349" y="1612918"/>
                </a:lnTo>
                <a:lnTo>
                  <a:pt x="1237617" y="1656883"/>
                </a:lnTo>
                <a:lnTo>
                  <a:pt x="1210201" y="1695581"/>
                </a:lnTo>
                <a:lnTo>
                  <a:pt x="1163297" y="1726696"/>
                </a:lnTo>
                <a:lnTo>
                  <a:pt x="1109903" y="1737060"/>
                </a:lnTo>
                <a:lnTo>
                  <a:pt x="1091559" y="1735790"/>
                </a:lnTo>
                <a:lnTo>
                  <a:pt x="1073491" y="1732046"/>
                </a:lnTo>
                <a:lnTo>
                  <a:pt x="1055919" y="1725926"/>
                </a:lnTo>
                <a:lnTo>
                  <a:pt x="1039065" y="1717526"/>
                </a:lnTo>
                <a:lnTo>
                  <a:pt x="999501" y="1744998"/>
                </a:lnTo>
                <a:lnTo>
                  <a:pt x="958670" y="1770225"/>
                </a:lnTo>
                <a:lnTo>
                  <a:pt x="916658" y="1793171"/>
                </a:lnTo>
                <a:lnTo>
                  <a:pt x="873552" y="1813803"/>
                </a:lnTo>
                <a:lnTo>
                  <a:pt x="829435" y="1832086"/>
                </a:lnTo>
                <a:lnTo>
                  <a:pt x="784395" y="1847984"/>
                </a:lnTo>
                <a:lnTo>
                  <a:pt x="738516" y="1861464"/>
                </a:lnTo>
                <a:lnTo>
                  <a:pt x="691885" y="1872491"/>
                </a:lnTo>
                <a:lnTo>
                  <a:pt x="644586" y="1881031"/>
                </a:lnTo>
                <a:lnTo>
                  <a:pt x="625649" y="1923023"/>
                </a:lnTo>
                <a:lnTo>
                  <a:pt x="594839" y="1956427"/>
                </a:lnTo>
                <a:lnTo>
                  <a:pt x="554772" y="1978489"/>
                </a:lnTo>
                <a:lnTo>
                  <a:pt x="508065" y="1986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29751" y="1744932"/>
            <a:ext cx="61023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spc="70" dirty="0">
                <a:solidFill>
                  <a:srgbClr val="21299A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4221" y="1342333"/>
            <a:ext cx="536067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14" dirty="0">
                <a:solidFill>
                  <a:srgbClr val="333333"/>
                </a:solidFill>
                <a:latin typeface="Trebuchet MS"/>
                <a:cs typeface="Trebuchet MS"/>
              </a:rPr>
              <a:t>Set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is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split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into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test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and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training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after </a:t>
            </a:r>
            <a:r>
              <a:rPr sz="1700" spc="45" dirty="0">
                <a:solidFill>
                  <a:srgbClr val="333333"/>
                </a:solidFill>
                <a:latin typeface="Trebuchet MS"/>
                <a:cs typeface="Trebuchet MS"/>
              </a:rPr>
              <a:t>dropping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label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column.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Train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95" dirty="0">
                <a:solidFill>
                  <a:srgbClr val="333333"/>
                </a:solidFill>
                <a:latin typeface="Trebuchet MS"/>
                <a:cs typeface="Trebuchet MS"/>
              </a:rPr>
              <a:t>has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333333"/>
                </a:solidFill>
                <a:latin typeface="Trebuchet MS"/>
                <a:cs typeface="Trebuchet MS"/>
              </a:rPr>
              <a:t>7000</a:t>
            </a:r>
            <a:r>
              <a:rPr sz="17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333333"/>
                </a:solidFill>
                <a:latin typeface="Trebuchet MS"/>
                <a:cs typeface="Trebuchet MS"/>
              </a:rPr>
              <a:t>data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points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ensure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75" dirty="0">
                <a:solidFill>
                  <a:srgbClr val="333333"/>
                </a:solidFill>
                <a:latin typeface="Trebuchet MS"/>
                <a:cs typeface="Trebuchet MS"/>
              </a:rPr>
              <a:t>good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approach.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With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good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amount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r>
              <a:rPr sz="17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wide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variety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7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90" dirty="0">
                <a:solidFill>
                  <a:srgbClr val="333333"/>
                </a:solidFill>
                <a:latin typeface="Trebuchet MS"/>
                <a:cs typeface="Trebuchet MS"/>
              </a:rPr>
              <a:t>subsets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333333"/>
                </a:solidFill>
                <a:latin typeface="Trebuchet MS"/>
                <a:cs typeface="Trebuchet MS"/>
              </a:rPr>
              <a:t>can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be </a:t>
            </a:r>
            <a:r>
              <a:rPr sz="1700" spc="45" dirty="0">
                <a:solidFill>
                  <a:srgbClr val="333333"/>
                </a:solidFill>
                <a:latin typeface="Trebuchet MS"/>
                <a:cs typeface="Trebuchet MS"/>
              </a:rPr>
              <a:t>generated</a:t>
            </a:r>
            <a:r>
              <a:rPr sz="17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rgbClr val="333333"/>
                </a:solidFill>
                <a:latin typeface="Trebuchet MS"/>
                <a:cs typeface="Trebuchet MS"/>
              </a:rPr>
              <a:t>decreasing</a:t>
            </a:r>
            <a:r>
              <a:rPr sz="17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333333"/>
                </a:solidFill>
                <a:latin typeface="Trebuchet MS"/>
                <a:cs typeface="Trebuchet MS"/>
              </a:rPr>
              <a:t>bias.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29751" y="3932703"/>
            <a:ext cx="78803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spc="75" dirty="0">
                <a:solidFill>
                  <a:srgbClr val="21299A"/>
                </a:solidFill>
                <a:latin typeface="Trebuchet MS"/>
                <a:cs typeface="Trebuchet MS"/>
              </a:rPr>
              <a:t>Model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14238" y="867417"/>
            <a:ext cx="297942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b="0" spc="175" dirty="0">
                <a:latin typeface="Trebuchet MS"/>
                <a:cs typeface="Trebuchet MS"/>
              </a:rPr>
              <a:t>Model</a:t>
            </a:r>
            <a:r>
              <a:rPr sz="3300" b="0" spc="-220" dirty="0">
                <a:latin typeface="Trebuchet MS"/>
                <a:cs typeface="Trebuchet MS"/>
              </a:rPr>
              <a:t> </a:t>
            </a:r>
            <a:r>
              <a:rPr sz="3300" b="0" spc="70" dirty="0">
                <a:latin typeface="Trebuchet MS"/>
                <a:cs typeface="Trebuchet MS"/>
              </a:rPr>
              <a:t>Training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04221" y="3314030"/>
            <a:ext cx="5632450" cy="214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number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trees,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represented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by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7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`n_estimators`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parameter,</a:t>
            </a:r>
            <a:r>
              <a:rPr sz="17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is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crucial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in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7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Random</a:t>
            </a:r>
            <a:r>
              <a:rPr sz="17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Forest</a:t>
            </a:r>
            <a:r>
              <a:rPr sz="17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model,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affecting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overall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performance.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Finding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optimal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number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involves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balancing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333333"/>
                </a:solidFill>
                <a:latin typeface="Trebuchet MS"/>
                <a:cs typeface="Trebuchet MS"/>
              </a:rPr>
              <a:t>computational</a:t>
            </a:r>
            <a:r>
              <a:rPr sz="17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efficiency</a:t>
            </a:r>
            <a:r>
              <a:rPr sz="1700" spc="5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333333"/>
                </a:solidFill>
                <a:latin typeface="Trebuchet MS"/>
                <a:cs typeface="Trebuchet MS"/>
              </a:rPr>
              <a:t>and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accuracy.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Our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333333"/>
                </a:solidFill>
                <a:latin typeface="Trebuchet MS"/>
                <a:cs typeface="Trebuchet MS"/>
              </a:rPr>
              <a:t>approach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is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7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empirically</a:t>
            </a:r>
            <a:r>
              <a:rPr sz="17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30" dirty="0">
                <a:solidFill>
                  <a:srgbClr val="333333"/>
                </a:solidFill>
                <a:latin typeface="Trebuchet MS"/>
                <a:cs typeface="Trebuchet MS"/>
              </a:rPr>
              <a:t>test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different</a:t>
            </a:r>
            <a:r>
              <a:rPr sz="17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333333"/>
                </a:solidFill>
                <a:latin typeface="Trebuchet MS"/>
                <a:cs typeface="Trebuchet MS"/>
              </a:rPr>
              <a:t>`n_estimators`</a:t>
            </a:r>
            <a:r>
              <a:rPr sz="17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values, </a:t>
            </a:r>
            <a:r>
              <a:rPr sz="1700" spc="60" dirty="0">
                <a:solidFill>
                  <a:srgbClr val="333333"/>
                </a:solidFill>
                <a:latin typeface="Trebuchet MS"/>
                <a:cs typeface="Trebuchet MS"/>
              </a:rPr>
              <a:t>weighing</a:t>
            </a:r>
            <a:r>
              <a:rPr sz="17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computational </a:t>
            </a:r>
            <a:r>
              <a:rPr sz="1700" spc="70" dirty="0">
                <a:solidFill>
                  <a:srgbClr val="333333"/>
                </a:solidFill>
                <a:latin typeface="Trebuchet MS"/>
                <a:cs typeface="Trebuchet MS"/>
              </a:rPr>
              <a:t>cost</a:t>
            </a:r>
            <a:r>
              <a:rPr sz="17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70" dirty="0">
                <a:solidFill>
                  <a:srgbClr val="333333"/>
                </a:solidFill>
                <a:latin typeface="Trebuchet MS"/>
                <a:cs typeface="Trebuchet MS"/>
              </a:rPr>
              <a:t>against</a:t>
            </a:r>
            <a:r>
              <a:rPr sz="17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accuracy,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sz="17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determine</a:t>
            </a:r>
            <a:r>
              <a:rPr sz="17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17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rgbClr val="333333"/>
                </a:solidFill>
                <a:latin typeface="Trebuchet MS"/>
                <a:cs typeface="Trebuchet MS"/>
              </a:rPr>
              <a:t>best</a:t>
            </a:r>
            <a:r>
              <a:rPr sz="17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333333"/>
                </a:solidFill>
                <a:latin typeface="Trebuchet MS"/>
                <a:cs typeface="Trebuchet MS"/>
              </a:rPr>
              <a:t>choice.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623" y="2586813"/>
            <a:ext cx="8628907" cy="41521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130"/>
              </a:spcBef>
            </a:pPr>
            <a:r>
              <a:rPr sz="3300" b="0" spc="165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249" y="902789"/>
            <a:ext cx="10798175" cy="15875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Accuracy:</a:t>
            </a:r>
            <a:r>
              <a:rPr sz="145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0.931</a:t>
            </a:r>
            <a:endParaRPr sz="1450">
              <a:latin typeface="Trebuchet MS"/>
              <a:cs typeface="Trebuchet MS"/>
            </a:endParaRPr>
          </a:p>
          <a:p>
            <a:pPr marL="12700" marR="5080">
              <a:lnSpc>
                <a:spcPct val="117800"/>
              </a:lnSpc>
            </a:pP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features: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95" dirty="0">
                <a:solidFill>
                  <a:srgbClr val="FFFFFF"/>
                </a:solidFill>
                <a:latin typeface="Trebuchet MS"/>
                <a:cs typeface="Trebuchet MS"/>
              </a:rPr>
              <a:t>PBRAND,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95" dirty="0">
                <a:solidFill>
                  <a:srgbClr val="FFFFFF"/>
                </a:solidFill>
                <a:latin typeface="Trebuchet MS"/>
                <a:cs typeface="Trebuchet MS"/>
              </a:rPr>
              <a:t>PPERSAUT,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APERSAUT,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95" dirty="0">
                <a:solidFill>
                  <a:srgbClr val="FFFFFF"/>
                </a:solidFill>
                <a:latin typeface="Trebuchet MS"/>
                <a:cs typeface="Trebuchet MS"/>
              </a:rPr>
              <a:t>MOSTYPE,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85" dirty="0">
                <a:solidFill>
                  <a:srgbClr val="FFFFFF"/>
                </a:solidFill>
                <a:latin typeface="Trebuchet MS"/>
                <a:cs typeface="Trebuchet MS"/>
              </a:rPr>
              <a:t>PWAPART,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5" dirty="0">
                <a:solidFill>
                  <a:srgbClr val="FFFFFF"/>
                </a:solidFill>
                <a:latin typeface="Trebuchet MS"/>
                <a:cs typeface="Trebuchet MS"/>
              </a:rPr>
              <a:t>MKOOPKLA,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5" dirty="0">
                <a:solidFill>
                  <a:srgbClr val="FFFFFF"/>
                </a:solidFill>
                <a:latin typeface="Trebuchet MS"/>
                <a:cs typeface="Trebuchet MS"/>
              </a:rPr>
              <a:t>ABRAND,</a:t>
            </a:r>
            <a:r>
              <a:rPr sz="14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85" dirty="0">
                <a:solidFill>
                  <a:srgbClr val="FFFFFF"/>
                </a:solidFill>
                <a:latin typeface="Trebuchet MS"/>
                <a:cs typeface="Trebuchet MS"/>
              </a:rPr>
              <a:t>AWAPART, </a:t>
            </a:r>
            <a:r>
              <a:rPr sz="1450" spc="110" dirty="0">
                <a:solidFill>
                  <a:srgbClr val="FFFFFF"/>
                </a:solidFill>
                <a:latin typeface="Trebuchet MS"/>
                <a:cs typeface="Trebuchet MS"/>
              </a:rPr>
              <a:t>MOSHOOFD,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35" dirty="0">
                <a:solidFill>
                  <a:srgbClr val="FFFFFF"/>
                </a:solidFill>
                <a:latin typeface="Trebuchet MS"/>
                <a:cs typeface="Trebuchet MS"/>
              </a:rPr>
              <a:t>MBERMIDD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45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selection: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Threshold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scores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(importance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0.02):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r>
              <a:rPr sz="14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Recursive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elimination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Trebuchet MS"/>
                <a:cs typeface="Trebuchet MS"/>
              </a:rPr>
              <a:t>(RFE):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variable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Trebuchet MS"/>
                <a:cs typeface="Trebuchet MS"/>
              </a:rPr>
              <a:t>depending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desired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performance/speed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trade-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off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0" spc="-790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4909" y="3413995"/>
            <a:ext cx="127000" cy="126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4909" y="3871195"/>
            <a:ext cx="127000" cy="12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4909" y="4328395"/>
            <a:ext cx="127000" cy="126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80659" y="3210796"/>
            <a:ext cx="769683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Interpretation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95" dirty="0">
                <a:solidFill>
                  <a:srgbClr val="FFFFFF"/>
                </a:solidFill>
                <a:latin typeface="Tahoma"/>
                <a:cs typeface="Tahoma"/>
              </a:rPr>
              <a:t>Random</a:t>
            </a:r>
            <a:r>
              <a:rPr sz="3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ahoma"/>
                <a:cs typeface="Tahoma"/>
              </a:rPr>
              <a:t>Forest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FFFFFF"/>
                </a:solidFill>
                <a:latin typeface="Tahoma"/>
                <a:cs typeface="Tahoma"/>
              </a:rPr>
              <a:t>results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Interpretation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Tahoma"/>
                <a:cs typeface="Tahoma"/>
              </a:rPr>
              <a:t>Matrix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ahoma"/>
                <a:cs typeface="Tahoma"/>
              </a:rPr>
              <a:t>Results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Comparison</a:t>
            </a:r>
            <a:r>
              <a:rPr sz="3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ahoma"/>
                <a:cs typeface="Tahoma"/>
              </a:rPr>
              <a:t>Analysis.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819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30"/>
              </a:spcBef>
            </a:pPr>
            <a:r>
              <a:rPr sz="3100" dirty="0"/>
              <a:t>Interpretation</a:t>
            </a:r>
            <a:r>
              <a:rPr sz="3100" spc="-165" dirty="0"/>
              <a:t> </a:t>
            </a:r>
            <a:r>
              <a:rPr sz="3100" spc="55" dirty="0"/>
              <a:t>of</a:t>
            </a:r>
            <a:r>
              <a:rPr sz="3100" spc="-160" dirty="0"/>
              <a:t> </a:t>
            </a:r>
            <a:r>
              <a:rPr sz="3100" spc="105" dirty="0"/>
              <a:t>Random</a:t>
            </a:r>
            <a:r>
              <a:rPr sz="3100" spc="-165" dirty="0"/>
              <a:t> </a:t>
            </a:r>
            <a:r>
              <a:rPr sz="3100" spc="70" dirty="0"/>
              <a:t>Forest</a:t>
            </a:r>
            <a:r>
              <a:rPr sz="3100" spc="-160" dirty="0"/>
              <a:t> </a:t>
            </a:r>
            <a:r>
              <a:rPr sz="3100" spc="85" dirty="0"/>
              <a:t>results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50709"/>
            <a:ext cx="4321174" cy="46065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474" y="1121778"/>
            <a:ext cx="82550" cy="82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26967" y="920191"/>
            <a:ext cx="6366510" cy="545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0810">
              <a:lnSpc>
                <a:spcPct val="115900"/>
              </a:lnSpc>
              <a:spcBef>
                <a:spcPts val="95"/>
              </a:spcBef>
            </a:pPr>
            <a:r>
              <a:rPr sz="2050" spc="60" dirty="0">
                <a:solidFill>
                  <a:srgbClr val="21299A"/>
                </a:solidFill>
                <a:latin typeface="Trebuchet MS"/>
                <a:cs typeface="Trebuchet MS"/>
              </a:rPr>
              <a:t>From</a:t>
            </a:r>
            <a:r>
              <a:rPr sz="2050" spc="-1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-1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Random</a:t>
            </a:r>
            <a:r>
              <a:rPr sz="2050" spc="-1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0" dirty="0">
                <a:solidFill>
                  <a:srgbClr val="21299A"/>
                </a:solidFill>
                <a:latin typeface="Trebuchet MS"/>
                <a:cs typeface="Trebuchet MS"/>
              </a:rPr>
              <a:t>forest</a:t>
            </a:r>
            <a:r>
              <a:rPr sz="2050" spc="-1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results</a:t>
            </a:r>
            <a:r>
              <a:rPr sz="2050" spc="-1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21299A"/>
                </a:solidFill>
                <a:latin typeface="Trebuchet MS"/>
                <a:cs typeface="Trebuchet MS"/>
              </a:rPr>
              <a:t>we</a:t>
            </a:r>
            <a:r>
              <a:rPr sz="2050" spc="-1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can</a:t>
            </a:r>
            <a:r>
              <a:rPr sz="2050" spc="-1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interpret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that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factors: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“Contribution fire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policies,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Contribution</a:t>
            </a:r>
            <a:r>
              <a:rPr sz="2050" spc="-5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21299A"/>
                </a:solidFill>
                <a:latin typeface="Trebuchet MS"/>
                <a:cs typeface="Trebuchet MS"/>
              </a:rPr>
              <a:t>car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policies,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Number</a:t>
            </a:r>
            <a:r>
              <a:rPr sz="2050" spc="-5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of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21299A"/>
                </a:solidFill>
                <a:latin typeface="Trebuchet MS"/>
                <a:cs typeface="Trebuchet MS"/>
              </a:rPr>
              <a:t>car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policies,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Customer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Subtype,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Contribution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private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third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party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insurance,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Purchasing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power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class,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Number</a:t>
            </a:r>
            <a:r>
              <a:rPr sz="205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of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21299A"/>
                </a:solidFill>
                <a:latin typeface="Trebuchet MS"/>
                <a:cs typeface="Trebuchet MS"/>
              </a:rPr>
              <a:t>fire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policies,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Number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of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private</a:t>
            </a:r>
            <a:r>
              <a:rPr sz="2050" spc="-4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third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party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insurance,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Customer</a:t>
            </a:r>
            <a:r>
              <a:rPr sz="2050" spc="-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main</a:t>
            </a:r>
            <a:r>
              <a:rPr sz="2050" spc="-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21299A"/>
                </a:solidFill>
                <a:latin typeface="Trebuchet MS"/>
                <a:cs typeface="Trebuchet MS"/>
              </a:rPr>
              <a:t>type,</a:t>
            </a:r>
            <a:r>
              <a:rPr sz="2050" spc="-10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Middle</a:t>
            </a:r>
            <a:r>
              <a:rPr sz="2050" spc="-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21299A"/>
                </a:solidFill>
                <a:latin typeface="Trebuchet MS"/>
                <a:cs typeface="Trebuchet MS"/>
              </a:rPr>
              <a:t>management”</a:t>
            </a:r>
            <a:r>
              <a:rPr sz="2050" spc="-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highly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influence</a:t>
            </a:r>
            <a:r>
              <a:rPr sz="2050" spc="-6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-6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chances</a:t>
            </a:r>
            <a:r>
              <a:rPr sz="2050" spc="-6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a</a:t>
            </a:r>
            <a:r>
              <a:rPr sz="2050" spc="-6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person</a:t>
            </a:r>
            <a:r>
              <a:rPr sz="2050" spc="-6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being</a:t>
            </a:r>
            <a:r>
              <a:rPr sz="2050" spc="-6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potential customer.</a:t>
            </a:r>
            <a:endParaRPr sz="2050" dirty="0">
              <a:latin typeface="Trebuchet MS"/>
              <a:cs typeface="Trebuchet MS"/>
            </a:endParaRPr>
          </a:p>
          <a:p>
            <a:pPr marL="12700" marR="103505">
              <a:lnSpc>
                <a:spcPts val="2850"/>
              </a:lnSpc>
              <a:spcBef>
                <a:spcPts val="160"/>
              </a:spcBef>
            </a:pPr>
            <a:r>
              <a:rPr sz="2050" spc="90" dirty="0">
                <a:solidFill>
                  <a:srgbClr val="21299A"/>
                </a:solidFill>
                <a:latin typeface="Trebuchet MS"/>
                <a:cs typeface="Trebuchet MS"/>
              </a:rPr>
              <a:t>But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from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21299A"/>
                </a:solidFill>
                <a:latin typeface="Trebuchet MS"/>
                <a:cs typeface="Trebuchet MS"/>
              </a:rPr>
              <a:t>random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0" dirty="0">
                <a:solidFill>
                  <a:srgbClr val="21299A"/>
                </a:solidFill>
                <a:latin typeface="Trebuchet MS"/>
                <a:cs typeface="Trebuchet MS"/>
              </a:rPr>
              <a:t>forest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results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21299A"/>
                </a:solidFill>
                <a:latin typeface="Trebuchet MS"/>
                <a:cs typeface="Trebuchet MS"/>
              </a:rPr>
              <a:t>we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cannot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interpret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if</a:t>
            </a:r>
            <a:r>
              <a:rPr sz="2050" spc="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factors</a:t>
            </a:r>
            <a:r>
              <a:rPr sz="2050" spc="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negatively/</a:t>
            </a:r>
            <a:r>
              <a:rPr sz="2050" spc="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positively</a:t>
            </a:r>
            <a:r>
              <a:rPr sz="2050" spc="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contribute</a:t>
            </a:r>
            <a:r>
              <a:rPr sz="2050" spc="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21299A"/>
                </a:solidFill>
                <a:latin typeface="Trebuchet MS"/>
                <a:cs typeface="Trebuchet MS"/>
              </a:rPr>
              <a:t>to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chances</a:t>
            </a:r>
            <a:r>
              <a:rPr sz="2050" spc="-4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5" dirty="0">
                <a:solidFill>
                  <a:srgbClr val="21299A"/>
                </a:solidFill>
                <a:latin typeface="Trebuchet MS"/>
                <a:cs typeface="Trebuchet MS"/>
              </a:rPr>
              <a:t>of</a:t>
            </a:r>
            <a:r>
              <a:rPr sz="2050" spc="-4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potential</a:t>
            </a:r>
            <a:r>
              <a:rPr sz="2050" spc="-4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customer.</a:t>
            </a:r>
            <a:endParaRPr sz="2050" dirty="0">
              <a:latin typeface="Trebuchet MS"/>
              <a:cs typeface="Trebuchet MS"/>
            </a:endParaRPr>
          </a:p>
          <a:p>
            <a:pPr marL="12700" marR="5080">
              <a:lnSpc>
                <a:spcPts val="2850"/>
              </a:lnSpc>
            </a:pP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These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understandings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are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95" dirty="0">
                <a:solidFill>
                  <a:srgbClr val="21299A"/>
                </a:solidFill>
                <a:latin typeface="Trebuchet MS"/>
                <a:cs typeface="Trebuchet MS"/>
              </a:rPr>
              <a:t>used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150" dirty="0">
                <a:solidFill>
                  <a:srgbClr val="21299A"/>
                </a:solidFill>
                <a:latin typeface="Trebuchet MS"/>
                <a:cs typeface="Trebuchet MS"/>
              </a:rPr>
              <a:t>as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a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100" dirty="0">
                <a:solidFill>
                  <a:srgbClr val="21299A"/>
                </a:solidFill>
                <a:latin typeface="Trebuchet MS"/>
                <a:cs typeface="Trebuchet MS"/>
              </a:rPr>
              <a:t>base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to</a:t>
            </a:r>
            <a:r>
              <a:rPr sz="2050" spc="-114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test</a:t>
            </a:r>
            <a:r>
              <a:rPr sz="2050" spc="-1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21299A"/>
                </a:solidFill>
                <a:latin typeface="Trebuchet MS"/>
                <a:cs typeface="Trebuchet MS"/>
              </a:rPr>
              <a:t>our </a:t>
            </a:r>
            <a:r>
              <a:rPr sz="2050" spc="85" dirty="0">
                <a:solidFill>
                  <a:srgbClr val="21299A"/>
                </a:solidFill>
                <a:latin typeface="Trebuchet MS"/>
                <a:cs typeface="Trebuchet MS"/>
              </a:rPr>
              <a:t>step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21299A"/>
                </a:solidFill>
                <a:latin typeface="Trebuchet MS"/>
                <a:cs typeface="Trebuchet MS"/>
              </a:rPr>
              <a:t>wise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75" dirty="0">
                <a:solidFill>
                  <a:srgbClr val="21299A"/>
                </a:solidFill>
                <a:latin typeface="Trebuchet MS"/>
                <a:cs typeface="Trebuchet MS"/>
              </a:rPr>
              <a:t>regression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model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5" dirty="0">
                <a:solidFill>
                  <a:srgbClr val="21299A"/>
                </a:solidFill>
                <a:latin typeface="Trebuchet MS"/>
                <a:cs typeface="Trebuchet MS"/>
              </a:rPr>
              <a:t>accuracy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in</a:t>
            </a:r>
            <a:r>
              <a:rPr sz="205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prediction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after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60" dirty="0">
                <a:solidFill>
                  <a:srgbClr val="21299A"/>
                </a:solidFill>
                <a:latin typeface="Trebuchet MS"/>
                <a:cs typeface="Trebuchet MS"/>
              </a:rPr>
              <a:t>dropping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21299A"/>
                </a:solidFill>
                <a:latin typeface="Trebuchet MS"/>
                <a:cs typeface="Trebuchet MS"/>
              </a:rPr>
              <a:t>variables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that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contribute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21299A"/>
                </a:solidFill>
                <a:latin typeface="Trebuchet MS"/>
                <a:cs typeface="Trebuchet MS"/>
              </a:rPr>
              <a:t>the</a:t>
            </a:r>
            <a:r>
              <a:rPr sz="2050" spc="-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21299A"/>
                </a:solidFill>
                <a:latin typeface="Trebuchet MS"/>
                <a:cs typeface="Trebuchet MS"/>
              </a:rPr>
              <a:t>least.</a:t>
            </a:r>
            <a:endParaRPr sz="205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474" y="4379328"/>
            <a:ext cx="82550" cy="82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474" y="5465178"/>
            <a:ext cx="82550" cy="825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67702"/>
            <a:ext cx="2363887" cy="249029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7520" y="399034"/>
            <a:ext cx="655510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b="0" spc="175" dirty="0">
                <a:solidFill>
                  <a:srgbClr val="FFFFFF"/>
                </a:solidFill>
                <a:latin typeface="Trebuchet MS"/>
                <a:cs typeface="Trebuchet MS"/>
              </a:rPr>
              <a:t>Step-</a:t>
            </a:r>
            <a:r>
              <a:rPr sz="3300" b="0" spc="170" dirty="0">
                <a:solidFill>
                  <a:srgbClr val="FFFFFF"/>
                </a:solidFill>
                <a:latin typeface="Trebuchet MS"/>
                <a:cs typeface="Trebuchet MS"/>
              </a:rPr>
              <a:t>Wise</a:t>
            </a:r>
            <a:r>
              <a:rPr sz="3300" b="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0" spc="175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r>
              <a:rPr sz="3300" b="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0" spc="35" dirty="0">
                <a:solidFill>
                  <a:srgbClr val="FFFFFF"/>
                </a:solidFill>
                <a:latin typeface="Trebuchet MS"/>
                <a:cs typeface="Trebuchet MS"/>
              </a:rPr>
              <a:t>Interpretation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233" y="1817360"/>
            <a:ext cx="6920567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00" dirty="0">
                <a:solidFill>
                  <a:srgbClr val="FFFFFF"/>
                </a:solidFill>
                <a:latin typeface="Trebuchet MS"/>
                <a:cs typeface="Trebuchet MS"/>
              </a:rPr>
              <a:t>85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initially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considered,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whether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insurance.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means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69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purposes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excluded.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significantly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reduces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computational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analysis,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efficient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cost-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effective.</a:t>
            </a:r>
            <a:endParaRPr sz="1800" dirty="0">
              <a:latin typeface="Trebuchet MS"/>
              <a:cs typeface="Trebuchet MS"/>
            </a:endParaRP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28F59C7-DEF9-5632-5EE4-28BECCE40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78562"/>
              </p:ext>
            </p:extLst>
          </p:nvPr>
        </p:nvGraphicFramePr>
        <p:xfrm>
          <a:off x="7696201" y="51994"/>
          <a:ext cx="4253566" cy="6754011"/>
        </p:xfrm>
        <a:graphic>
          <a:graphicData uri="http://schemas.openxmlformats.org/drawingml/2006/table">
            <a:tbl>
              <a:tblPr/>
              <a:tblGrid>
                <a:gridCol w="425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Married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High level education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021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Farmer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Rented house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11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Income &gt;123.000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Purchasing power class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493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Contribution private third party insurance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461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Contribution third party insurance (agriculture)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Contribution car policies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777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Contribution family accidents insurance policies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Contribution fire policies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129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Contribution social security insurance policies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184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Number of family accidents insurance policies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Number of fire policies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Public Sans"/>
                        </a:rPr>
                        <a:t>Number of surfboard policies</a:t>
                      </a:r>
                      <a:endParaRPr lang="en-US" sz="105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0340">
                <a:tc>
                  <a:txBody>
                    <a:bodyPr/>
                    <a:lstStyle/>
                    <a:p>
                      <a:pPr algn="l">
                        <a:lnSpc>
                          <a:spcPts val="2134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ublic Sans"/>
                        </a:rPr>
                        <a:t>Number of boat policies</a:t>
                      </a:r>
                      <a:endParaRPr lang="en-US" sz="105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0840" y="1645614"/>
            <a:ext cx="6731436" cy="35255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Interpretation</a:t>
            </a:r>
            <a:r>
              <a:rPr spc="-110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dirty="0"/>
              <a:t>Correlation</a:t>
            </a:r>
            <a:r>
              <a:rPr spc="-105" dirty="0"/>
              <a:t> </a:t>
            </a:r>
            <a:r>
              <a:rPr spc="120" dirty="0"/>
              <a:t>Matrix</a:t>
            </a:r>
            <a:r>
              <a:rPr spc="-105" dirty="0"/>
              <a:t> </a:t>
            </a:r>
            <a:r>
              <a:rPr spc="135" dirty="0"/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0437" y="1157097"/>
            <a:ext cx="5233035" cy="5359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16255">
              <a:lnSpc>
                <a:spcPct val="116700"/>
              </a:lnSpc>
              <a:spcBef>
                <a:spcPts val="90"/>
              </a:spcBef>
            </a:pP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This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analysis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identifies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features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associated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with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the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likelihood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of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purchasing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caravan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insurance.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Increased</a:t>
            </a:r>
            <a:r>
              <a:rPr sz="1500" spc="-8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Likelihood:</a:t>
            </a:r>
            <a:endParaRPr sz="1500">
              <a:latin typeface="Trebuchet MS"/>
              <a:cs typeface="Trebuchet MS"/>
            </a:endParaRPr>
          </a:p>
          <a:p>
            <a:pPr marL="12700" marR="715010">
              <a:lnSpc>
                <a:spcPct val="116700"/>
              </a:lnSpc>
            </a:pP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Family</a:t>
            </a:r>
            <a:r>
              <a:rPr sz="1500" spc="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Status:</a:t>
            </a:r>
            <a:r>
              <a:rPr sz="1500" spc="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Married</a:t>
            </a:r>
            <a:r>
              <a:rPr sz="1500" spc="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or</a:t>
            </a:r>
            <a:r>
              <a:rPr sz="1500" spc="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partnered,</a:t>
            </a:r>
            <a:r>
              <a:rPr sz="1500" spc="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with</a:t>
            </a:r>
            <a:r>
              <a:rPr sz="1500" spc="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children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Financial: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Higher</a:t>
            </a:r>
            <a:r>
              <a:rPr sz="1500" spc="-1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income</a:t>
            </a:r>
            <a:endParaRPr sz="1500">
              <a:latin typeface="Trebuchet MS"/>
              <a:cs typeface="Trebuchet MS"/>
            </a:endParaRPr>
          </a:p>
          <a:p>
            <a:pPr marL="12700" marR="287655">
              <a:lnSpc>
                <a:spcPct val="116700"/>
              </a:lnSpc>
            </a:pPr>
            <a:r>
              <a:rPr sz="1500" spc="60" dirty="0">
                <a:solidFill>
                  <a:srgbClr val="21299A"/>
                </a:solidFill>
                <a:latin typeface="Trebuchet MS"/>
                <a:cs typeface="Trebuchet MS"/>
              </a:rPr>
              <a:t>Caravan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Ownership: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1299A"/>
                </a:solidFill>
                <a:latin typeface="Trebuchet MS"/>
                <a:cs typeface="Trebuchet MS"/>
              </a:rPr>
              <a:t>Owning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a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more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expensive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21299A"/>
                </a:solidFill>
                <a:latin typeface="Trebuchet MS"/>
                <a:cs typeface="Trebuchet MS"/>
              </a:rPr>
              <a:t>caravan </a:t>
            </a:r>
            <a:r>
              <a:rPr sz="1500" spc="45" dirty="0">
                <a:solidFill>
                  <a:srgbClr val="21299A"/>
                </a:solidFill>
                <a:latin typeface="Trebuchet MS"/>
                <a:cs typeface="Trebuchet MS"/>
              </a:rPr>
              <a:t>Demographics:</a:t>
            </a:r>
            <a:r>
              <a:rPr sz="1500" spc="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Older</a:t>
            </a:r>
            <a:r>
              <a:rPr sz="1500" spc="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1299A"/>
                </a:solidFill>
                <a:latin typeface="Trebuchet MS"/>
                <a:cs typeface="Trebuchet MS"/>
              </a:rPr>
              <a:t>age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Decreased</a:t>
            </a:r>
            <a:r>
              <a:rPr sz="1500" spc="-6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Likelihood: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Financial: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Lower</a:t>
            </a:r>
            <a:r>
              <a:rPr sz="1500" spc="-10" dirty="0">
                <a:solidFill>
                  <a:srgbClr val="21299A"/>
                </a:solidFill>
                <a:latin typeface="Trebuchet MS"/>
                <a:cs typeface="Trebuchet MS"/>
              </a:rPr>
              <a:t> income</a:t>
            </a:r>
            <a:endParaRPr sz="1500">
              <a:latin typeface="Trebuchet MS"/>
              <a:cs typeface="Trebuchet MS"/>
            </a:endParaRPr>
          </a:p>
          <a:p>
            <a:pPr marL="12700" marR="414020">
              <a:lnSpc>
                <a:spcPct val="116700"/>
              </a:lnSpc>
            </a:pPr>
            <a:r>
              <a:rPr sz="1500" spc="60" dirty="0">
                <a:solidFill>
                  <a:srgbClr val="21299A"/>
                </a:solidFill>
                <a:latin typeface="Trebuchet MS"/>
                <a:cs typeface="Trebuchet MS"/>
              </a:rPr>
              <a:t>Caravan</a:t>
            </a:r>
            <a:r>
              <a:rPr sz="1500" spc="-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Ownership:</a:t>
            </a:r>
            <a:r>
              <a:rPr sz="1500" spc="-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Renting</a:t>
            </a:r>
            <a:r>
              <a:rPr sz="1500" spc="-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a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caravan,</a:t>
            </a:r>
            <a:r>
              <a:rPr sz="1500" spc="-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owning</a:t>
            </a:r>
            <a:r>
              <a:rPr sz="1500" spc="-3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a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1299A"/>
                </a:solidFill>
                <a:latin typeface="Trebuchet MS"/>
                <a:cs typeface="Trebuchet MS"/>
              </a:rPr>
              <a:t>less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expensive</a:t>
            </a:r>
            <a:r>
              <a:rPr sz="1500" spc="-9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21299A"/>
                </a:solidFill>
                <a:latin typeface="Trebuchet MS"/>
                <a:cs typeface="Trebuchet MS"/>
              </a:rPr>
              <a:t>caravan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500" spc="45" dirty="0">
                <a:solidFill>
                  <a:srgbClr val="21299A"/>
                </a:solidFill>
                <a:latin typeface="Trebuchet MS"/>
                <a:cs typeface="Trebuchet MS"/>
              </a:rPr>
              <a:t>Demographics:</a:t>
            </a:r>
            <a:r>
              <a:rPr sz="1500" spc="-6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1299A"/>
                </a:solidFill>
                <a:latin typeface="Trebuchet MS"/>
                <a:cs typeface="Trebuchet MS"/>
              </a:rPr>
              <a:t>Younger</a:t>
            </a:r>
            <a:r>
              <a:rPr sz="1500" spc="-6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5" dirty="0">
                <a:solidFill>
                  <a:srgbClr val="21299A"/>
                </a:solidFill>
                <a:latin typeface="Trebuchet MS"/>
                <a:cs typeface="Trebuchet MS"/>
              </a:rPr>
              <a:t>age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500">
              <a:latin typeface="Trebuchet MS"/>
              <a:cs typeface="Trebuchet MS"/>
            </a:endParaRPr>
          </a:p>
          <a:p>
            <a:pPr marL="12700" marR="40005">
              <a:lnSpc>
                <a:spcPct val="116700"/>
              </a:lnSpc>
            </a:pPr>
            <a:r>
              <a:rPr sz="1500" spc="60" dirty="0">
                <a:solidFill>
                  <a:srgbClr val="21299A"/>
                </a:solidFill>
                <a:latin typeface="Trebuchet MS"/>
                <a:cs typeface="Trebuchet MS"/>
              </a:rPr>
              <a:t>These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21299A"/>
                </a:solidFill>
                <a:latin typeface="Trebuchet MS"/>
                <a:cs typeface="Trebuchet MS"/>
              </a:rPr>
              <a:t>correlations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110" dirty="0">
                <a:solidFill>
                  <a:srgbClr val="21299A"/>
                </a:solidFill>
                <a:latin typeface="Trebuchet MS"/>
                <a:cs typeface="Trebuchet MS"/>
              </a:rPr>
              <a:t>suggest</a:t>
            </a:r>
            <a:r>
              <a:rPr sz="1500" spc="-2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21299A"/>
                </a:solidFill>
                <a:latin typeface="Trebuchet MS"/>
                <a:cs typeface="Trebuchet MS"/>
              </a:rPr>
              <a:t>potential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customer</a:t>
            </a:r>
            <a:r>
              <a:rPr sz="1500" spc="-2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21299A"/>
                </a:solidFill>
                <a:latin typeface="Trebuchet MS"/>
                <a:cs typeface="Trebuchet MS"/>
              </a:rPr>
              <a:t>segments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for</a:t>
            </a:r>
            <a:r>
              <a:rPr sz="150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targeted</a:t>
            </a:r>
            <a:r>
              <a:rPr sz="150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marketing</a:t>
            </a:r>
            <a:r>
              <a:rPr sz="1500" spc="-4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35" dirty="0">
                <a:solidFill>
                  <a:srgbClr val="21299A"/>
                </a:solidFill>
                <a:latin typeface="Trebuchet MS"/>
                <a:cs typeface="Trebuchet MS"/>
              </a:rPr>
              <a:t>campaigns.</a:t>
            </a:r>
            <a:endParaRPr sz="15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</a:pP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Remember,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correlation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1299A"/>
                </a:solidFill>
                <a:latin typeface="Trebuchet MS"/>
                <a:cs typeface="Trebuchet MS"/>
              </a:rPr>
              <a:t>doesn't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imply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causation,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but</a:t>
            </a:r>
            <a:r>
              <a:rPr sz="1500" spc="10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these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insights</a:t>
            </a:r>
            <a:r>
              <a:rPr sz="1500" spc="-5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21299A"/>
                </a:solidFill>
                <a:latin typeface="Trebuchet MS"/>
                <a:cs typeface="Trebuchet MS"/>
              </a:rPr>
              <a:t>can</a:t>
            </a:r>
            <a:r>
              <a:rPr sz="1500" spc="-3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help</a:t>
            </a:r>
            <a:r>
              <a:rPr sz="1500" spc="-3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tailor</a:t>
            </a:r>
            <a:r>
              <a:rPr sz="1500" spc="-4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marketing</a:t>
            </a:r>
            <a:r>
              <a:rPr sz="1500" spc="-3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1299A"/>
                </a:solidFill>
                <a:latin typeface="Trebuchet MS"/>
                <a:cs typeface="Trebuchet MS"/>
              </a:rPr>
              <a:t>efforts</a:t>
            </a:r>
            <a:r>
              <a:rPr sz="1500" spc="-3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1299A"/>
                </a:solidFill>
                <a:latin typeface="Trebuchet MS"/>
                <a:cs typeface="Trebuchet MS"/>
              </a:rPr>
              <a:t>to</a:t>
            </a:r>
            <a:r>
              <a:rPr sz="1500" spc="-35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21299A"/>
                </a:solidFill>
                <a:latin typeface="Trebuchet MS"/>
                <a:cs typeface="Trebuchet MS"/>
              </a:rPr>
              <a:t>specific </a:t>
            </a:r>
            <a:r>
              <a:rPr sz="1500" spc="55" dirty="0">
                <a:solidFill>
                  <a:srgbClr val="21299A"/>
                </a:solidFill>
                <a:latin typeface="Trebuchet MS"/>
                <a:cs typeface="Trebuchet MS"/>
              </a:rPr>
              <a:t>customer</a:t>
            </a:r>
            <a:r>
              <a:rPr sz="1500" spc="-100" dirty="0">
                <a:solidFill>
                  <a:srgbClr val="21299A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21299A"/>
                </a:solidFill>
                <a:latin typeface="Trebuchet MS"/>
                <a:cs typeface="Trebuchet MS"/>
              </a:rPr>
              <a:t>segments.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9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1074" y="5286327"/>
            <a:ext cx="6820460" cy="15716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8648" y="302729"/>
            <a:ext cx="476504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b="0" spc="125" dirty="0">
                <a:solidFill>
                  <a:srgbClr val="FFFFFF"/>
                </a:solidFill>
                <a:latin typeface="Trebuchet MS"/>
                <a:cs typeface="Trebuchet MS"/>
              </a:rPr>
              <a:t>Comparison</a:t>
            </a:r>
            <a:r>
              <a:rPr sz="3300" b="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0" spc="1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300" b="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0" spc="95" dirty="0">
                <a:solidFill>
                  <a:srgbClr val="FFFFFF"/>
                </a:solidFill>
                <a:latin typeface="Trebuchet MS"/>
                <a:cs typeface="Trebuchet MS"/>
              </a:rPr>
              <a:t>Analysis.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90"/>
              </a:spcBef>
            </a:pPr>
            <a:r>
              <a:rPr dirty="0"/>
              <a:t>9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these</a:t>
            </a:r>
            <a:r>
              <a:rPr spc="-35" dirty="0"/>
              <a:t> </a:t>
            </a:r>
            <a:r>
              <a:rPr dirty="0"/>
              <a:t>variables</a:t>
            </a:r>
            <a:r>
              <a:rPr spc="-30" dirty="0"/>
              <a:t> </a:t>
            </a:r>
            <a:r>
              <a:rPr dirty="0"/>
              <a:t>also</a:t>
            </a:r>
            <a:r>
              <a:rPr spc="-30" dirty="0"/>
              <a:t> </a:t>
            </a:r>
            <a:r>
              <a:rPr dirty="0"/>
              <a:t>appear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top</a:t>
            </a:r>
            <a:r>
              <a:rPr spc="-30" dirty="0"/>
              <a:t> </a:t>
            </a:r>
            <a:r>
              <a:rPr spc="-25" dirty="0"/>
              <a:t>20 </a:t>
            </a:r>
            <a:r>
              <a:rPr dirty="0"/>
              <a:t>most</a:t>
            </a:r>
            <a:r>
              <a:rPr spc="40" dirty="0"/>
              <a:t> </a:t>
            </a:r>
            <a:r>
              <a:rPr dirty="0"/>
              <a:t>correlated</a:t>
            </a:r>
            <a:r>
              <a:rPr spc="45" dirty="0"/>
              <a:t> </a:t>
            </a:r>
            <a:r>
              <a:rPr dirty="0"/>
              <a:t>variables</a:t>
            </a:r>
            <a:r>
              <a:rPr spc="40" dirty="0"/>
              <a:t> </a:t>
            </a:r>
            <a:r>
              <a:rPr dirty="0"/>
              <a:t>with</a:t>
            </a:r>
            <a:r>
              <a:rPr spc="45" dirty="0"/>
              <a:t> </a:t>
            </a:r>
            <a:r>
              <a:rPr dirty="0"/>
              <a:t>'caravan'</a:t>
            </a:r>
            <a:r>
              <a:rPr spc="4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spc="-25" dirty="0"/>
              <a:t>the </a:t>
            </a:r>
            <a:r>
              <a:rPr dirty="0"/>
              <a:t>correlation</a:t>
            </a:r>
            <a:r>
              <a:rPr spc="-35" dirty="0"/>
              <a:t> </a:t>
            </a:r>
            <a:r>
              <a:rPr spc="-30" dirty="0"/>
              <a:t>matrix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also</a:t>
            </a:r>
            <a:r>
              <a:rPr spc="-35" dirty="0"/>
              <a:t> </a:t>
            </a:r>
            <a:r>
              <a:rPr dirty="0"/>
              <a:t>appears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5" dirty="0"/>
              <a:t>top </a:t>
            </a:r>
            <a:r>
              <a:rPr dirty="0"/>
              <a:t>20</a:t>
            </a:r>
            <a:r>
              <a:rPr spc="-30" dirty="0"/>
              <a:t> </a:t>
            </a:r>
            <a:r>
              <a:rPr dirty="0"/>
              <a:t>important</a:t>
            </a:r>
            <a:r>
              <a:rPr spc="-25" dirty="0"/>
              <a:t> </a:t>
            </a:r>
            <a:r>
              <a:rPr dirty="0"/>
              <a:t>features</a:t>
            </a:r>
            <a:r>
              <a:rPr spc="-3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Random</a:t>
            </a:r>
            <a:r>
              <a:rPr spc="-25" dirty="0"/>
              <a:t> </a:t>
            </a:r>
            <a:r>
              <a:rPr spc="-10" dirty="0"/>
              <a:t>Forest </a:t>
            </a:r>
            <a:r>
              <a:rPr dirty="0"/>
              <a:t>Results.</a:t>
            </a:r>
            <a:r>
              <a:rPr spc="10" dirty="0"/>
              <a:t> </a:t>
            </a:r>
            <a:r>
              <a:rPr spc="-30" dirty="0"/>
              <a:t>This</a:t>
            </a:r>
            <a:r>
              <a:rPr spc="10" dirty="0"/>
              <a:t> </a:t>
            </a:r>
            <a:r>
              <a:rPr dirty="0"/>
              <a:t>overlap</a:t>
            </a:r>
            <a:r>
              <a:rPr spc="15" dirty="0"/>
              <a:t> </a:t>
            </a:r>
            <a:r>
              <a:rPr dirty="0"/>
              <a:t>underscores</a:t>
            </a:r>
            <a:r>
              <a:rPr spc="1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high </a:t>
            </a:r>
            <a:r>
              <a:rPr dirty="0"/>
              <a:t>significance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these</a:t>
            </a:r>
            <a:r>
              <a:rPr spc="-35" dirty="0"/>
              <a:t> </a:t>
            </a:r>
            <a:r>
              <a:rPr dirty="0"/>
              <a:t>9</a:t>
            </a:r>
            <a:r>
              <a:rPr spc="-40" dirty="0"/>
              <a:t> </a:t>
            </a:r>
            <a:r>
              <a:rPr dirty="0"/>
              <a:t>variables.</a:t>
            </a:r>
            <a:r>
              <a:rPr spc="-35" dirty="0"/>
              <a:t> </a:t>
            </a:r>
            <a:r>
              <a:rPr dirty="0"/>
              <a:t>Given</a:t>
            </a:r>
            <a:r>
              <a:rPr spc="-35" dirty="0"/>
              <a:t> </a:t>
            </a:r>
            <a:r>
              <a:rPr spc="-10" dirty="0"/>
              <a:t>their </a:t>
            </a:r>
            <a:r>
              <a:rPr dirty="0"/>
              <a:t>strong</a:t>
            </a:r>
            <a:r>
              <a:rPr spc="-10" dirty="0"/>
              <a:t> </a:t>
            </a:r>
            <a:r>
              <a:rPr dirty="0"/>
              <a:t>correlation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validation</a:t>
            </a:r>
            <a:r>
              <a:rPr spc="-5" dirty="0"/>
              <a:t> </a:t>
            </a:r>
            <a:r>
              <a:rPr dirty="0"/>
              <a:t>from</a:t>
            </a:r>
            <a:r>
              <a:rPr spc="-5" dirty="0"/>
              <a:t> </a:t>
            </a:r>
            <a:r>
              <a:rPr spc="-25" dirty="0"/>
              <a:t>two </a:t>
            </a:r>
            <a:r>
              <a:rPr dirty="0"/>
              <a:t>distinct</a:t>
            </a:r>
            <a:r>
              <a:rPr spc="55" dirty="0"/>
              <a:t> </a:t>
            </a:r>
            <a:r>
              <a:rPr dirty="0"/>
              <a:t>analytical</a:t>
            </a:r>
            <a:r>
              <a:rPr spc="55" dirty="0"/>
              <a:t> </a:t>
            </a:r>
            <a:r>
              <a:rPr dirty="0"/>
              <a:t>methods,</a:t>
            </a:r>
            <a:r>
              <a:rPr spc="55" dirty="0"/>
              <a:t> </a:t>
            </a:r>
            <a:r>
              <a:rPr dirty="0"/>
              <a:t>these</a:t>
            </a:r>
            <a:r>
              <a:rPr spc="55" dirty="0"/>
              <a:t> </a:t>
            </a:r>
            <a:r>
              <a:rPr spc="-10" dirty="0"/>
              <a:t>variables </a:t>
            </a:r>
            <a:r>
              <a:rPr dirty="0"/>
              <a:t>should</a:t>
            </a:r>
            <a:r>
              <a:rPr spc="30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considered</a:t>
            </a:r>
            <a:r>
              <a:rPr spc="30" dirty="0"/>
              <a:t> </a:t>
            </a:r>
            <a:r>
              <a:rPr dirty="0"/>
              <a:t>especially</a:t>
            </a:r>
            <a:r>
              <a:rPr spc="30" dirty="0"/>
              <a:t> </a:t>
            </a:r>
            <a:r>
              <a:rPr dirty="0"/>
              <a:t>critical.</a:t>
            </a:r>
            <a:r>
              <a:rPr spc="35" dirty="0"/>
              <a:t> </a:t>
            </a:r>
            <a:r>
              <a:rPr spc="-25" dirty="0"/>
              <a:t>In </a:t>
            </a:r>
            <a:r>
              <a:rPr dirty="0"/>
              <a:t>future</a:t>
            </a:r>
            <a:r>
              <a:rPr spc="30" dirty="0"/>
              <a:t> </a:t>
            </a:r>
            <a:r>
              <a:rPr dirty="0"/>
              <a:t>data</a:t>
            </a:r>
            <a:r>
              <a:rPr spc="30" dirty="0"/>
              <a:t> </a:t>
            </a:r>
            <a:r>
              <a:rPr dirty="0"/>
              <a:t>collection</a:t>
            </a:r>
            <a:r>
              <a:rPr spc="30" dirty="0"/>
              <a:t> </a:t>
            </a:r>
            <a:r>
              <a:rPr dirty="0"/>
              <a:t>efforts,</a:t>
            </a:r>
            <a:r>
              <a:rPr spc="30" dirty="0"/>
              <a:t> </a:t>
            </a:r>
            <a:r>
              <a:rPr spc="-30" dirty="0"/>
              <a:t>prioritizing</a:t>
            </a:r>
            <a:r>
              <a:rPr spc="30" dirty="0"/>
              <a:t> </a:t>
            </a:r>
            <a:r>
              <a:rPr spc="-10" dirty="0"/>
              <a:t>these </a:t>
            </a:r>
            <a:r>
              <a:rPr dirty="0"/>
              <a:t>variables</a:t>
            </a:r>
            <a:r>
              <a:rPr spc="-10" dirty="0"/>
              <a:t> </a:t>
            </a:r>
            <a:r>
              <a:rPr dirty="0"/>
              <a:t>could</a:t>
            </a:r>
            <a:r>
              <a:rPr spc="-5" dirty="0"/>
              <a:t> </a:t>
            </a:r>
            <a:r>
              <a:rPr dirty="0"/>
              <a:t>provide</a:t>
            </a:r>
            <a:r>
              <a:rPr spc="-5" dirty="0"/>
              <a:t> </a:t>
            </a:r>
            <a:r>
              <a:rPr dirty="0"/>
              <a:t>more</a:t>
            </a:r>
            <a:r>
              <a:rPr spc="-5" dirty="0"/>
              <a:t> </a:t>
            </a:r>
            <a:r>
              <a:rPr spc="-10" dirty="0"/>
              <a:t>insightful</a:t>
            </a:r>
            <a:r>
              <a:rPr spc="-5" dirty="0"/>
              <a:t> </a:t>
            </a:r>
            <a:r>
              <a:rPr spc="-25" dirty="0"/>
              <a:t>and </a:t>
            </a:r>
            <a:r>
              <a:rPr dirty="0"/>
              <a:t>reliable</a:t>
            </a:r>
            <a:r>
              <a:rPr spc="-20" dirty="0"/>
              <a:t> </a:t>
            </a:r>
            <a:r>
              <a:rPr spc="-10" dirty="0"/>
              <a:t>analyses.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77EF3CC-5DBB-F548-D94B-90F3DBD08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05885"/>
              </p:ext>
            </p:extLst>
          </p:nvPr>
        </p:nvGraphicFramePr>
        <p:xfrm>
          <a:off x="6591495" y="569429"/>
          <a:ext cx="5105400" cy="5097974"/>
        </p:xfrm>
        <a:graphic>
          <a:graphicData uri="http://schemas.openxmlformats.org/drawingml/2006/table">
            <a:tbl>
              <a:tblPr/>
              <a:tblGrid>
                <a:gridCol w="51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Public Sans"/>
                        </a:rPr>
                        <a:t>Number of boat policies</a:t>
                      </a:r>
                      <a:endParaRPr lang="en-US" sz="9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Public Sans"/>
                        </a:rPr>
                        <a:t>Rented house</a:t>
                      </a:r>
                      <a:endParaRPr lang="en-US" sz="9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Public Sans"/>
                        </a:rPr>
                        <a:t>Purchasing power class</a:t>
                      </a:r>
                      <a:endParaRPr lang="en-US" sz="9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Public Sans"/>
                        </a:rPr>
                        <a:t>High level education</a:t>
                      </a:r>
                      <a:endParaRPr lang="en-US" sz="9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Public Sans"/>
                        </a:rPr>
                        <a:t>Contribution fire policies</a:t>
                      </a:r>
                      <a:endParaRPr lang="en-US" sz="9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Public Sans"/>
                        </a:rPr>
                        <a:t>Contribution car policies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Public Sans"/>
                        </a:rPr>
                        <a:t>Contribution private third party insurance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819C6-80C4-AFCF-2D0C-EBF72211A36B}"/>
              </a:ext>
            </a:extLst>
          </p:cNvPr>
          <p:cNvSpPr txBox="1"/>
          <p:nvPr/>
        </p:nvSpPr>
        <p:spPr>
          <a:xfrm>
            <a:off x="2990850" y="2644170"/>
            <a:ext cx="621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536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825995"/>
            <a:ext cx="9575292" cy="478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444" y="934211"/>
            <a:ext cx="9287510" cy="368935"/>
          </a:xfrm>
          <a:prstGeom prst="rect">
            <a:avLst/>
          </a:prstGeom>
          <a:solidFill>
            <a:srgbClr val="FFC000">
              <a:alpha val="85881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60" dirty="0">
                <a:solidFill>
                  <a:srgbClr val="000000"/>
                </a:solidFill>
                <a:latin typeface="Arial"/>
                <a:cs typeface="Arial"/>
              </a:rPr>
              <a:t>Frequency</a:t>
            </a:r>
            <a:r>
              <a:rPr sz="180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000000"/>
                </a:solidFill>
                <a:latin typeface="Arial"/>
                <a:cs typeface="Arial"/>
              </a:rPr>
              <a:t>policy</a:t>
            </a:r>
            <a:r>
              <a:rPr sz="1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000000"/>
                </a:solidFill>
                <a:latin typeface="Arial"/>
                <a:cs typeface="Arial"/>
              </a:rPr>
              <a:t>purchased </a:t>
            </a:r>
            <a:r>
              <a:rPr sz="1800" spc="-90" dirty="0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sz="18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0000"/>
                </a:solidFill>
                <a:latin typeface="Arial"/>
                <a:cs typeface="Arial"/>
              </a:rPr>
              <a:t>characteristic</a:t>
            </a:r>
            <a:r>
              <a:rPr sz="18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000000"/>
                </a:solidFill>
                <a:latin typeface="Arial"/>
                <a:cs typeface="Arial"/>
              </a:rPr>
              <a:t>“Customer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00"/>
                </a:solidFill>
                <a:latin typeface="Arial"/>
                <a:cs typeface="Arial"/>
              </a:rPr>
              <a:t>Main</a:t>
            </a:r>
            <a:r>
              <a:rPr sz="18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000000"/>
                </a:solidFill>
                <a:latin typeface="Arial"/>
                <a:cs typeface="Arial"/>
              </a:rPr>
              <a:t>Type”</a:t>
            </a:r>
            <a:r>
              <a:rPr sz="1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000000"/>
                </a:solidFill>
                <a:latin typeface="Arial"/>
                <a:cs typeface="Arial"/>
              </a:rPr>
              <a:t>“Age</a:t>
            </a:r>
            <a:r>
              <a:rPr sz="18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Arial"/>
                <a:cs typeface="Arial"/>
              </a:rPr>
              <a:t>Group”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92823" y="3110483"/>
            <a:ext cx="4892040" cy="0"/>
          </a:xfrm>
          <a:custGeom>
            <a:avLst/>
            <a:gdLst/>
            <a:ahLst/>
            <a:cxnLst/>
            <a:rect l="l" t="t" r="r" b="b"/>
            <a:pathLst>
              <a:path w="4892040">
                <a:moveTo>
                  <a:pt x="0" y="0"/>
                </a:moveTo>
                <a:lnTo>
                  <a:pt x="48920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92823" y="3500628"/>
            <a:ext cx="4892040" cy="2522855"/>
            <a:chOff x="6592823" y="3500628"/>
            <a:chExt cx="4892040" cy="2522855"/>
          </a:xfrm>
        </p:grpSpPr>
        <p:sp>
          <p:nvSpPr>
            <p:cNvPr id="6" name="object 6"/>
            <p:cNvSpPr/>
            <p:nvPr/>
          </p:nvSpPr>
          <p:spPr>
            <a:xfrm>
              <a:off x="6592823" y="3526536"/>
              <a:ext cx="4892040" cy="2077720"/>
            </a:xfrm>
            <a:custGeom>
              <a:avLst/>
              <a:gdLst/>
              <a:ahLst/>
              <a:cxnLst/>
              <a:rect l="l" t="t" r="r" b="b"/>
              <a:pathLst>
                <a:path w="4892040" h="2077720">
                  <a:moveTo>
                    <a:pt x="0" y="2077212"/>
                  </a:moveTo>
                  <a:lnTo>
                    <a:pt x="1095755" y="2077212"/>
                  </a:lnTo>
                </a:path>
                <a:path w="4892040" h="2077720">
                  <a:moveTo>
                    <a:pt x="1351787" y="2077212"/>
                  </a:moveTo>
                  <a:lnTo>
                    <a:pt x="1911096" y="2077212"/>
                  </a:lnTo>
                </a:path>
                <a:path w="4892040" h="2077720">
                  <a:moveTo>
                    <a:pt x="2167128" y="2077212"/>
                  </a:moveTo>
                  <a:lnTo>
                    <a:pt x="2726435" y="2077212"/>
                  </a:lnTo>
                </a:path>
                <a:path w="4892040" h="2077720">
                  <a:moveTo>
                    <a:pt x="2982468" y="2077212"/>
                  </a:moveTo>
                  <a:lnTo>
                    <a:pt x="4892040" y="2077212"/>
                  </a:lnTo>
                </a:path>
                <a:path w="4892040" h="2077720">
                  <a:moveTo>
                    <a:pt x="0" y="1661159"/>
                  </a:moveTo>
                  <a:lnTo>
                    <a:pt x="1095755" y="1661159"/>
                  </a:lnTo>
                </a:path>
                <a:path w="4892040" h="2077720">
                  <a:moveTo>
                    <a:pt x="1351787" y="1661159"/>
                  </a:moveTo>
                  <a:lnTo>
                    <a:pt x="1911096" y="1661159"/>
                  </a:lnTo>
                </a:path>
                <a:path w="4892040" h="2077720">
                  <a:moveTo>
                    <a:pt x="2167128" y="1661159"/>
                  </a:moveTo>
                  <a:lnTo>
                    <a:pt x="2726435" y="1661159"/>
                  </a:lnTo>
                </a:path>
                <a:path w="4892040" h="2077720">
                  <a:moveTo>
                    <a:pt x="2982468" y="1661159"/>
                  </a:moveTo>
                  <a:lnTo>
                    <a:pt x="4892040" y="1661159"/>
                  </a:lnTo>
                </a:path>
                <a:path w="4892040" h="2077720">
                  <a:moveTo>
                    <a:pt x="0" y="1245108"/>
                  </a:moveTo>
                  <a:lnTo>
                    <a:pt x="1095755" y="1245108"/>
                  </a:lnTo>
                </a:path>
                <a:path w="4892040" h="2077720">
                  <a:moveTo>
                    <a:pt x="1351787" y="1245108"/>
                  </a:moveTo>
                  <a:lnTo>
                    <a:pt x="1911096" y="1245108"/>
                  </a:lnTo>
                </a:path>
                <a:path w="4892040" h="2077720">
                  <a:moveTo>
                    <a:pt x="2167128" y="1245108"/>
                  </a:moveTo>
                  <a:lnTo>
                    <a:pt x="4892040" y="1245108"/>
                  </a:lnTo>
                </a:path>
                <a:path w="4892040" h="2077720">
                  <a:moveTo>
                    <a:pt x="0" y="830580"/>
                  </a:moveTo>
                  <a:lnTo>
                    <a:pt x="1911096" y="830580"/>
                  </a:lnTo>
                </a:path>
                <a:path w="4892040" h="2077720">
                  <a:moveTo>
                    <a:pt x="2167128" y="830580"/>
                  </a:moveTo>
                  <a:lnTo>
                    <a:pt x="4892040" y="830580"/>
                  </a:lnTo>
                </a:path>
                <a:path w="4892040" h="2077720">
                  <a:moveTo>
                    <a:pt x="0" y="414527"/>
                  </a:moveTo>
                  <a:lnTo>
                    <a:pt x="1911096" y="414527"/>
                  </a:lnTo>
                </a:path>
                <a:path w="4892040" h="2077720">
                  <a:moveTo>
                    <a:pt x="2167128" y="414527"/>
                  </a:moveTo>
                  <a:lnTo>
                    <a:pt x="4892040" y="414527"/>
                  </a:lnTo>
                </a:path>
                <a:path w="4892040" h="2077720">
                  <a:moveTo>
                    <a:pt x="0" y="0"/>
                  </a:moveTo>
                  <a:lnTo>
                    <a:pt x="1911096" y="0"/>
                  </a:lnTo>
                </a:path>
                <a:path w="4892040" h="2077720">
                  <a:moveTo>
                    <a:pt x="2167128" y="0"/>
                  </a:moveTo>
                  <a:lnTo>
                    <a:pt x="48920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3240" y="3500628"/>
              <a:ext cx="4333240" cy="2517775"/>
            </a:xfrm>
            <a:custGeom>
              <a:avLst/>
              <a:gdLst/>
              <a:ahLst/>
              <a:cxnLst/>
              <a:rect l="l" t="t" r="r" b="b"/>
              <a:pathLst>
                <a:path w="4333240" h="2517775">
                  <a:moveTo>
                    <a:pt x="256032" y="2510028"/>
                  </a:moveTo>
                  <a:lnTo>
                    <a:pt x="0" y="2510028"/>
                  </a:lnTo>
                  <a:lnTo>
                    <a:pt x="0" y="2517648"/>
                  </a:lnTo>
                  <a:lnTo>
                    <a:pt x="256032" y="2517648"/>
                  </a:lnTo>
                  <a:lnTo>
                    <a:pt x="256032" y="2510028"/>
                  </a:lnTo>
                  <a:close/>
                </a:path>
                <a:path w="4333240" h="2517775">
                  <a:moveTo>
                    <a:pt x="1071372" y="1222248"/>
                  </a:moveTo>
                  <a:lnTo>
                    <a:pt x="815340" y="1222248"/>
                  </a:lnTo>
                  <a:lnTo>
                    <a:pt x="815340" y="2517648"/>
                  </a:lnTo>
                  <a:lnTo>
                    <a:pt x="1071372" y="2517648"/>
                  </a:lnTo>
                  <a:lnTo>
                    <a:pt x="1071372" y="1222248"/>
                  </a:lnTo>
                  <a:close/>
                </a:path>
                <a:path w="4333240" h="2517775">
                  <a:moveTo>
                    <a:pt x="1886712" y="0"/>
                  </a:moveTo>
                  <a:lnTo>
                    <a:pt x="1630680" y="0"/>
                  </a:lnTo>
                  <a:lnTo>
                    <a:pt x="1630680" y="2517648"/>
                  </a:lnTo>
                  <a:lnTo>
                    <a:pt x="1886712" y="2517648"/>
                  </a:lnTo>
                  <a:lnTo>
                    <a:pt x="1886712" y="0"/>
                  </a:lnTo>
                  <a:close/>
                </a:path>
                <a:path w="4333240" h="2517775">
                  <a:moveTo>
                    <a:pt x="2702052" y="1645920"/>
                  </a:moveTo>
                  <a:lnTo>
                    <a:pt x="2446020" y="1645920"/>
                  </a:lnTo>
                  <a:lnTo>
                    <a:pt x="2446020" y="2517648"/>
                  </a:lnTo>
                  <a:lnTo>
                    <a:pt x="2702052" y="2517648"/>
                  </a:lnTo>
                  <a:lnTo>
                    <a:pt x="2702052" y="1645920"/>
                  </a:lnTo>
                  <a:close/>
                </a:path>
                <a:path w="4333240" h="2517775">
                  <a:moveTo>
                    <a:pt x="3517392" y="2351532"/>
                  </a:moveTo>
                  <a:lnTo>
                    <a:pt x="3261360" y="2351532"/>
                  </a:lnTo>
                  <a:lnTo>
                    <a:pt x="3261360" y="2517648"/>
                  </a:lnTo>
                  <a:lnTo>
                    <a:pt x="3517392" y="2517648"/>
                  </a:lnTo>
                  <a:lnTo>
                    <a:pt x="3517392" y="2351532"/>
                  </a:lnTo>
                  <a:close/>
                </a:path>
                <a:path w="4333240" h="2517775">
                  <a:moveTo>
                    <a:pt x="4332732" y="2510028"/>
                  </a:moveTo>
                  <a:lnTo>
                    <a:pt x="4076700" y="2510028"/>
                  </a:lnTo>
                  <a:lnTo>
                    <a:pt x="4076700" y="2517648"/>
                  </a:lnTo>
                  <a:lnTo>
                    <a:pt x="4332732" y="2517648"/>
                  </a:lnTo>
                  <a:lnTo>
                    <a:pt x="4332732" y="2510028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2823" y="6018276"/>
              <a:ext cx="4892040" cy="0"/>
            </a:xfrm>
            <a:custGeom>
              <a:avLst/>
              <a:gdLst/>
              <a:ahLst/>
              <a:cxnLst/>
              <a:rect l="l" t="t" r="r" b="b"/>
              <a:pathLst>
                <a:path w="4892040">
                  <a:moveTo>
                    <a:pt x="0" y="0"/>
                  </a:moveTo>
                  <a:lnTo>
                    <a:pt x="48920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19444" y="2429255"/>
            <a:ext cx="5405755" cy="388175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70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95" dirty="0">
                <a:solidFill>
                  <a:srgbClr val="585858"/>
                </a:solidFill>
                <a:latin typeface="Arial"/>
                <a:cs typeface="Arial"/>
              </a:rPr>
              <a:t>Age</a:t>
            </a:r>
            <a:r>
              <a:rPr sz="1400" b="1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Group</a:t>
            </a:r>
            <a:endParaRPr sz="14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7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350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300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9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5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5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492125">
              <a:lnSpc>
                <a:spcPct val="100000"/>
              </a:lnSpc>
              <a:spcBef>
                <a:spcPts val="70"/>
              </a:spcBef>
              <a:tabLst>
                <a:tab pos="1307465" algn="l"/>
                <a:tab pos="2122805" algn="l"/>
                <a:tab pos="2938145" algn="l"/>
                <a:tab pos="3754120" algn="l"/>
                <a:tab pos="4569460" algn="l"/>
              </a:tabLst>
            </a:pP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20-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30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30-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40-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50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50-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60-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70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r>
              <a:rPr sz="9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70-</a:t>
            </a: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Arial"/>
                <a:cs typeface="Arial"/>
              </a:rPr>
              <a:t>years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8301" y="3105721"/>
            <a:ext cx="4583430" cy="2181225"/>
            <a:chOff x="888301" y="3105721"/>
            <a:chExt cx="4583430" cy="2181225"/>
          </a:xfrm>
        </p:grpSpPr>
        <p:sp>
          <p:nvSpPr>
            <p:cNvPr id="11" name="object 11"/>
            <p:cNvSpPr/>
            <p:nvPr/>
          </p:nvSpPr>
          <p:spPr>
            <a:xfrm>
              <a:off x="893063" y="3110483"/>
              <a:ext cx="4573905" cy="1900555"/>
            </a:xfrm>
            <a:custGeom>
              <a:avLst/>
              <a:gdLst/>
              <a:ahLst/>
              <a:cxnLst/>
              <a:rect l="l" t="t" r="r" b="b"/>
              <a:pathLst>
                <a:path w="4573905" h="1900554">
                  <a:moveTo>
                    <a:pt x="0" y="1900427"/>
                  </a:moveTo>
                  <a:lnTo>
                    <a:pt x="156972" y="1900427"/>
                  </a:lnTo>
                </a:path>
                <a:path w="4573905" h="1900554">
                  <a:moveTo>
                    <a:pt x="300228" y="1900427"/>
                  </a:moveTo>
                  <a:lnTo>
                    <a:pt x="614172" y="1900427"/>
                  </a:lnTo>
                </a:path>
                <a:path w="4573905" h="1900554">
                  <a:moveTo>
                    <a:pt x="757428" y="1900427"/>
                  </a:moveTo>
                  <a:lnTo>
                    <a:pt x="1071372" y="1900427"/>
                  </a:lnTo>
                </a:path>
                <a:path w="4573905" h="1900554">
                  <a:moveTo>
                    <a:pt x="1214628" y="1900427"/>
                  </a:moveTo>
                  <a:lnTo>
                    <a:pt x="2442972" y="1900427"/>
                  </a:lnTo>
                </a:path>
                <a:path w="4573905" h="1900554">
                  <a:moveTo>
                    <a:pt x="2586228" y="1900427"/>
                  </a:moveTo>
                  <a:lnTo>
                    <a:pt x="2900172" y="1900427"/>
                  </a:lnTo>
                </a:path>
                <a:path w="4573905" h="1900554">
                  <a:moveTo>
                    <a:pt x="3043428" y="1900427"/>
                  </a:moveTo>
                  <a:lnTo>
                    <a:pt x="3357372" y="1900427"/>
                  </a:lnTo>
                </a:path>
                <a:path w="4573905" h="1900554">
                  <a:moveTo>
                    <a:pt x="3500628" y="1900427"/>
                  </a:moveTo>
                  <a:lnTo>
                    <a:pt x="4573524" y="1900427"/>
                  </a:lnTo>
                </a:path>
                <a:path w="4573905" h="1900554">
                  <a:moveTo>
                    <a:pt x="0" y="1629155"/>
                  </a:moveTo>
                  <a:lnTo>
                    <a:pt x="156972" y="1629155"/>
                  </a:lnTo>
                </a:path>
                <a:path w="4573905" h="1900554">
                  <a:moveTo>
                    <a:pt x="300228" y="1629155"/>
                  </a:moveTo>
                  <a:lnTo>
                    <a:pt x="614172" y="1629155"/>
                  </a:lnTo>
                </a:path>
                <a:path w="4573905" h="1900554">
                  <a:moveTo>
                    <a:pt x="757428" y="1629155"/>
                  </a:moveTo>
                  <a:lnTo>
                    <a:pt x="1071372" y="1629155"/>
                  </a:lnTo>
                </a:path>
                <a:path w="4573905" h="1900554">
                  <a:moveTo>
                    <a:pt x="1214628" y="1629155"/>
                  </a:moveTo>
                  <a:lnTo>
                    <a:pt x="2900172" y="1629155"/>
                  </a:lnTo>
                </a:path>
                <a:path w="4573905" h="1900554">
                  <a:moveTo>
                    <a:pt x="3043428" y="1629155"/>
                  </a:moveTo>
                  <a:lnTo>
                    <a:pt x="3357372" y="1629155"/>
                  </a:lnTo>
                </a:path>
                <a:path w="4573905" h="1900554">
                  <a:moveTo>
                    <a:pt x="3500628" y="1629155"/>
                  </a:moveTo>
                  <a:lnTo>
                    <a:pt x="4573524" y="1629155"/>
                  </a:lnTo>
                </a:path>
                <a:path w="4573905" h="1900554">
                  <a:moveTo>
                    <a:pt x="0" y="1356359"/>
                  </a:moveTo>
                  <a:lnTo>
                    <a:pt x="156972" y="1356359"/>
                  </a:lnTo>
                </a:path>
                <a:path w="4573905" h="1900554">
                  <a:moveTo>
                    <a:pt x="300228" y="1356359"/>
                  </a:moveTo>
                  <a:lnTo>
                    <a:pt x="614172" y="1356359"/>
                  </a:lnTo>
                </a:path>
                <a:path w="4573905" h="1900554">
                  <a:moveTo>
                    <a:pt x="757428" y="1356359"/>
                  </a:moveTo>
                  <a:lnTo>
                    <a:pt x="1071372" y="1356359"/>
                  </a:lnTo>
                </a:path>
                <a:path w="4573905" h="1900554">
                  <a:moveTo>
                    <a:pt x="1214628" y="1356359"/>
                  </a:moveTo>
                  <a:lnTo>
                    <a:pt x="2900172" y="1356359"/>
                  </a:lnTo>
                </a:path>
                <a:path w="4573905" h="1900554">
                  <a:moveTo>
                    <a:pt x="3043428" y="1356359"/>
                  </a:moveTo>
                  <a:lnTo>
                    <a:pt x="3357372" y="1356359"/>
                  </a:lnTo>
                </a:path>
                <a:path w="4573905" h="1900554">
                  <a:moveTo>
                    <a:pt x="3500628" y="1356359"/>
                  </a:moveTo>
                  <a:lnTo>
                    <a:pt x="4573524" y="1356359"/>
                  </a:lnTo>
                </a:path>
                <a:path w="4573905" h="1900554">
                  <a:moveTo>
                    <a:pt x="757428" y="1085088"/>
                  </a:moveTo>
                  <a:lnTo>
                    <a:pt x="1071372" y="1085088"/>
                  </a:lnTo>
                </a:path>
                <a:path w="4573905" h="1900554">
                  <a:moveTo>
                    <a:pt x="1214628" y="1085088"/>
                  </a:moveTo>
                  <a:lnTo>
                    <a:pt x="2900172" y="1085088"/>
                  </a:lnTo>
                </a:path>
                <a:path w="4573905" h="1900554">
                  <a:moveTo>
                    <a:pt x="0" y="813815"/>
                  </a:moveTo>
                  <a:lnTo>
                    <a:pt x="614172" y="813815"/>
                  </a:lnTo>
                </a:path>
                <a:path w="4573905" h="1900554">
                  <a:moveTo>
                    <a:pt x="757428" y="813815"/>
                  </a:moveTo>
                  <a:lnTo>
                    <a:pt x="1071372" y="813815"/>
                  </a:lnTo>
                </a:path>
                <a:path w="4573905" h="1900554">
                  <a:moveTo>
                    <a:pt x="1214628" y="813815"/>
                  </a:moveTo>
                  <a:lnTo>
                    <a:pt x="2900172" y="813815"/>
                  </a:lnTo>
                </a:path>
                <a:path w="4573905" h="1900554">
                  <a:moveTo>
                    <a:pt x="3043428" y="813815"/>
                  </a:moveTo>
                  <a:lnTo>
                    <a:pt x="4573524" y="813815"/>
                  </a:lnTo>
                </a:path>
                <a:path w="4573905" h="1900554">
                  <a:moveTo>
                    <a:pt x="0" y="542543"/>
                  </a:moveTo>
                  <a:lnTo>
                    <a:pt x="2900172" y="542543"/>
                  </a:lnTo>
                </a:path>
                <a:path w="4573905" h="1900554">
                  <a:moveTo>
                    <a:pt x="3043428" y="542543"/>
                  </a:moveTo>
                  <a:lnTo>
                    <a:pt x="4573524" y="542543"/>
                  </a:lnTo>
                </a:path>
                <a:path w="4573905" h="1900554">
                  <a:moveTo>
                    <a:pt x="0" y="271271"/>
                  </a:moveTo>
                  <a:lnTo>
                    <a:pt x="2900172" y="271271"/>
                  </a:lnTo>
                </a:path>
                <a:path w="4573905" h="1900554">
                  <a:moveTo>
                    <a:pt x="3043428" y="271271"/>
                  </a:moveTo>
                  <a:lnTo>
                    <a:pt x="4573524" y="271271"/>
                  </a:lnTo>
                </a:path>
                <a:path w="4573905" h="1900554">
                  <a:moveTo>
                    <a:pt x="0" y="0"/>
                  </a:moveTo>
                  <a:lnTo>
                    <a:pt x="457352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0036" y="3232403"/>
              <a:ext cx="3802379" cy="2050414"/>
            </a:xfrm>
            <a:custGeom>
              <a:avLst/>
              <a:gdLst/>
              <a:ahLst/>
              <a:cxnLst/>
              <a:rect l="l" t="t" r="r" b="b"/>
              <a:pathLst>
                <a:path w="3802379" h="2050414">
                  <a:moveTo>
                    <a:pt x="143256" y="1031748"/>
                  </a:moveTo>
                  <a:lnTo>
                    <a:pt x="0" y="1031748"/>
                  </a:lnTo>
                  <a:lnTo>
                    <a:pt x="0" y="2049780"/>
                  </a:lnTo>
                  <a:lnTo>
                    <a:pt x="143256" y="2049780"/>
                  </a:lnTo>
                  <a:lnTo>
                    <a:pt x="143256" y="1031748"/>
                  </a:lnTo>
                  <a:close/>
                </a:path>
                <a:path w="3802379" h="2050414">
                  <a:moveTo>
                    <a:pt x="600456" y="652272"/>
                  </a:moveTo>
                  <a:lnTo>
                    <a:pt x="457200" y="652272"/>
                  </a:lnTo>
                  <a:lnTo>
                    <a:pt x="457200" y="2049780"/>
                  </a:lnTo>
                  <a:lnTo>
                    <a:pt x="600456" y="2049780"/>
                  </a:lnTo>
                  <a:lnTo>
                    <a:pt x="600456" y="652272"/>
                  </a:lnTo>
                  <a:close/>
                </a:path>
                <a:path w="3802379" h="2050414">
                  <a:moveTo>
                    <a:pt x="1057656" y="569976"/>
                  </a:moveTo>
                  <a:lnTo>
                    <a:pt x="914400" y="569976"/>
                  </a:lnTo>
                  <a:lnTo>
                    <a:pt x="914400" y="2049780"/>
                  </a:lnTo>
                  <a:lnTo>
                    <a:pt x="1057656" y="2049780"/>
                  </a:lnTo>
                  <a:lnTo>
                    <a:pt x="1057656" y="569976"/>
                  </a:lnTo>
                  <a:close/>
                </a:path>
                <a:path w="3802379" h="2050414">
                  <a:moveTo>
                    <a:pt x="1514856" y="1805940"/>
                  </a:moveTo>
                  <a:lnTo>
                    <a:pt x="1371600" y="1805940"/>
                  </a:lnTo>
                  <a:lnTo>
                    <a:pt x="1371600" y="2049780"/>
                  </a:lnTo>
                  <a:lnTo>
                    <a:pt x="1514856" y="2049780"/>
                  </a:lnTo>
                  <a:lnTo>
                    <a:pt x="1514856" y="1805940"/>
                  </a:lnTo>
                  <a:close/>
                </a:path>
                <a:path w="3802379" h="2050414">
                  <a:moveTo>
                    <a:pt x="1972056" y="1927860"/>
                  </a:moveTo>
                  <a:lnTo>
                    <a:pt x="1828800" y="1927860"/>
                  </a:lnTo>
                  <a:lnTo>
                    <a:pt x="1828800" y="2049780"/>
                  </a:lnTo>
                  <a:lnTo>
                    <a:pt x="1972056" y="2049780"/>
                  </a:lnTo>
                  <a:lnTo>
                    <a:pt x="1972056" y="1927860"/>
                  </a:lnTo>
                  <a:close/>
                </a:path>
                <a:path w="3802379" h="2050414">
                  <a:moveTo>
                    <a:pt x="2429256" y="1574292"/>
                  </a:moveTo>
                  <a:lnTo>
                    <a:pt x="2286000" y="1574292"/>
                  </a:lnTo>
                  <a:lnTo>
                    <a:pt x="2286000" y="2049780"/>
                  </a:lnTo>
                  <a:lnTo>
                    <a:pt x="2429256" y="2049780"/>
                  </a:lnTo>
                  <a:lnTo>
                    <a:pt x="2429256" y="1574292"/>
                  </a:lnTo>
                  <a:close/>
                </a:path>
                <a:path w="3802379" h="2050414">
                  <a:moveTo>
                    <a:pt x="2886456" y="0"/>
                  </a:moveTo>
                  <a:lnTo>
                    <a:pt x="2743200" y="0"/>
                  </a:lnTo>
                  <a:lnTo>
                    <a:pt x="2743200" y="2049780"/>
                  </a:lnTo>
                  <a:lnTo>
                    <a:pt x="2886456" y="2049792"/>
                  </a:lnTo>
                  <a:lnTo>
                    <a:pt x="2886456" y="0"/>
                  </a:lnTo>
                  <a:close/>
                </a:path>
                <a:path w="3802379" h="2050414">
                  <a:moveTo>
                    <a:pt x="3343656" y="1031748"/>
                  </a:moveTo>
                  <a:lnTo>
                    <a:pt x="3200400" y="1031748"/>
                  </a:lnTo>
                  <a:lnTo>
                    <a:pt x="3200400" y="2049780"/>
                  </a:lnTo>
                  <a:lnTo>
                    <a:pt x="3343656" y="2049780"/>
                  </a:lnTo>
                  <a:lnTo>
                    <a:pt x="3343656" y="1031748"/>
                  </a:lnTo>
                  <a:close/>
                </a:path>
                <a:path w="3802379" h="2050414">
                  <a:moveTo>
                    <a:pt x="3802380" y="1900428"/>
                  </a:moveTo>
                  <a:lnTo>
                    <a:pt x="3657600" y="1900428"/>
                  </a:lnTo>
                  <a:lnTo>
                    <a:pt x="3657600" y="2049780"/>
                  </a:lnTo>
                  <a:lnTo>
                    <a:pt x="3802380" y="2049780"/>
                  </a:lnTo>
                  <a:lnTo>
                    <a:pt x="3802380" y="1900428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3063" y="5282183"/>
              <a:ext cx="4573905" cy="0"/>
            </a:xfrm>
            <a:custGeom>
              <a:avLst/>
              <a:gdLst/>
              <a:ahLst/>
              <a:cxnLst/>
              <a:rect l="l" t="t" r="r" b="b"/>
              <a:pathLst>
                <a:path w="4573905">
                  <a:moveTo>
                    <a:pt x="0" y="0"/>
                  </a:moveTo>
                  <a:lnTo>
                    <a:pt x="457352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3063" y="4051807"/>
            <a:ext cx="627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4465" algn="l"/>
                <a:tab pos="614045" algn="l"/>
              </a:tabLst>
            </a:pP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r>
              <a:rPr sz="900" u="sng" spc="-25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75</a:t>
            </a: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5011" y="3671138"/>
            <a:ext cx="2006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2210" y="3590035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109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30145" y="4825365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9729" y="494766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44926" y="4594605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35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17034" y="4920488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6491" y="4051807"/>
            <a:ext cx="1543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22580" algn="l"/>
                <a:tab pos="1529715" algn="l"/>
              </a:tabLst>
            </a:pP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r>
              <a:rPr sz="900" u="sng" spc="-25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75</a:t>
            </a: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033" y="518998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159" y="4918329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4159" y="4375530"/>
            <a:ext cx="137795" cy="43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4159" y="4103878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1980" y="3832352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1980" y="3289553"/>
            <a:ext cx="198120" cy="43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140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120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1980" y="301790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160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6184" y="5386070"/>
            <a:ext cx="4899660" cy="814069"/>
            <a:chOff x="356184" y="5386070"/>
            <a:chExt cx="4899660" cy="814069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184" y="5391785"/>
              <a:ext cx="2154986" cy="7787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130" y="5386070"/>
              <a:ext cx="2225674" cy="81400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28615" y="5403926"/>
              <a:ext cx="327025" cy="309880"/>
            </a:xfrm>
            <a:custGeom>
              <a:avLst/>
              <a:gdLst/>
              <a:ahLst/>
              <a:cxnLst/>
              <a:rect l="l" t="t" r="r" b="b"/>
              <a:pathLst>
                <a:path w="327025" h="309879">
                  <a:moveTo>
                    <a:pt x="33147" y="223558"/>
                  </a:moveTo>
                  <a:lnTo>
                    <a:pt x="0" y="256667"/>
                  </a:lnTo>
                  <a:lnTo>
                    <a:pt x="53212" y="309778"/>
                  </a:lnTo>
                  <a:lnTo>
                    <a:pt x="60325" y="302602"/>
                  </a:lnTo>
                  <a:lnTo>
                    <a:pt x="35941" y="278206"/>
                  </a:lnTo>
                  <a:lnTo>
                    <a:pt x="41837" y="272326"/>
                  </a:lnTo>
                  <a:lnTo>
                    <a:pt x="30099" y="272326"/>
                  </a:lnTo>
                  <a:lnTo>
                    <a:pt x="13208" y="255485"/>
                  </a:lnTo>
                  <a:lnTo>
                    <a:pt x="39116" y="229552"/>
                  </a:lnTo>
                  <a:lnTo>
                    <a:pt x="33147" y="223558"/>
                  </a:lnTo>
                  <a:close/>
                </a:path>
                <a:path w="327025" h="309879">
                  <a:moveTo>
                    <a:pt x="53467" y="248894"/>
                  </a:moveTo>
                  <a:lnTo>
                    <a:pt x="30099" y="272326"/>
                  </a:lnTo>
                  <a:lnTo>
                    <a:pt x="41837" y="272326"/>
                  </a:lnTo>
                  <a:lnTo>
                    <a:pt x="59436" y="254774"/>
                  </a:lnTo>
                  <a:lnTo>
                    <a:pt x="53467" y="248894"/>
                  </a:lnTo>
                  <a:close/>
                </a:path>
                <a:path w="327025" h="309879">
                  <a:moveTo>
                    <a:pt x="100789" y="213360"/>
                  </a:moveTo>
                  <a:lnTo>
                    <a:pt x="87630" y="213360"/>
                  </a:lnTo>
                  <a:lnTo>
                    <a:pt x="95885" y="222250"/>
                  </a:lnTo>
                  <a:lnTo>
                    <a:pt x="90043" y="227330"/>
                  </a:lnTo>
                  <a:lnTo>
                    <a:pt x="85598" y="233680"/>
                  </a:lnTo>
                  <a:lnTo>
                    <a:pt x="79501" y="242570"/>
                  </a:lnTo>
                  <a:lnTo>
                    <a:pt x="77850" y="246380"/>
                  </a:lnTo>
                  <a:lnTo>
                    <a:pt x="77343" y="254000"/>
                  </a:lnTo>
                  <a:lnTo>
                    <a:pt x="78867" y="257810"/>
                  </a:lnTo>
                  <a:lnTo>
                    <a:pt x="82169" y="260350"/>
                  </a:lnTo>
                  <a:lnTo>
                    <a:pt x="84582" y="262890"/>
                  </a:lnTo>
                  <a:lnTo>
                    <a:pt x="87122" y="264160"/>
                  </a:lnTo>
                  <a:lnTo>
                    <a:pt x="92710" y="265430"/>
                  </a:lnTo>
                  <a:lnTo>
                    <a:pt x="98044" y="265430"/>
                  </a:lnTo>
                  <a:lnTo>
                    <a:pt x="100837" y="264160"/>
                  </a:lnTo>
                  <a:lnTo>
                    <a:pt x="103250" y="262890"/>
                  </a:lnTo>
                  <a:lnTo>
                    <a:pt x="105537" y="260350"/>
                  </a:lnTo>
                  <a:lnTo>
                    <a:pt x="108585" y="256540"/>
                  </a:lnTo>
                  <a:lnTo>
                    <a:pt x="90550" y="256540"/>
                  </a:lnTo>
                  <a:lnTo>
                    <a:pt x="86613" y="251460"/>
                  </a:lnTo>
                  <a:lnTo>
                    <a:pt x="85725" y="250190"/>
                  </a:lnTo>
                  <a:lnTo>
                    <a:pt x="85979" y="247650"/>
                  </a:lnTo>
                  <a:lnTo>
                    <a:pt x="86106" y="245110"/>
                  </a:lnTo>
                  <a:lnTo>
                    <a:pt x="87249" y="241300"/>
                  </a:lnTo>
                  <a:lnTo>
                    <a:pt x="89662" y="238760"/>
                  </a:lnTo>
                  <a:lnTo>
                    <a:pt x="91948" y="234950"/>
                  </a:lnTo>
                  <a:lnTo>
                    <a:pt x="95376" y="231140"/>
                  </a:lnTo>
                  <a:lnTo>
                    <a:pt x="100075" y="226060"/>
                  </a:lnTo>
                  <a:lnTo>
                    <a:pt x="113005" y="226060"/>
                  </a:lnTo>
                  <a:lnTo>
                    <a:pt x="100789" y="213360"/>
                  </a:lnTo>
                  <a:close/>
                </a:path>
                <a:path w="327025" h="309879">
                  <a:moveTo>
                    <a:pt x="113005" y="226060"/>
                  </a:moveTo>
                  <a:lnTo>
                    <a:pt x="100075" y="226060"/>
                  </a:lnTo>
                  <a:lnTo>
                    <a:pt x="107569" y="233680"/>
                  </a:lnTo>
                  <a:lnTo>
                    <a:pt x="108458" y="237490"/>
                  </a:lnTo>
                  <a:lnTo>
                    <a:pt x="108458" y="240030"/>
                  </a:lnTo>
                  <a:lnTo>
                    <a:pt x="107569" y="243840"/>
                  </a:lnTo>
                  <a:lnTo>
                    <a:pt x="106807" y="247650"/>
                  </a:lnTo>
                  <a:lnTo>
                    <a:pt x="104901" y="250190"/>
                  </a:lnTo>
                  <a:lnTo>
                    <a:pt x="102235" y="252730"/>
                  </a:lnTo>
                  <a:lnTo>
                    <a:pt x="99949" y="255270"/>
                  </a:lnTo>
                  <a:lnTo>
                    <a:pt x="97536" y="256540"/>
                  </a:lnTo>
                  <a:lnTo>
                    <a:pt x="108585" y="256540"/>
                  </a:lnTo>
                  <a:lnTo>
                    <a:pt x="110617" y="254000"/>
                  </a:lnTo>
                  <a:lnTo>
                    <a:pt x="111887" y="250190"/>
                  </a:lnTo>
                  <a:lnTo>
                    <a:pt x="113030" y="246380"/>
                  </a:lnTo>
                  <a:lnTo>
                    <a:pt x="113537" y="242570"/>
                  </a:lnTo>
                  <a:lnTo>
                    <a:pt x="113284" y="238760"/>
                  </a:lnTo>
                  <a:lnTo>
                    <a:pt x="125222" y="238760"/>
                  </a:lnTo>
                  <a:lnTo>
                    <a:pt x="113005" y="226060"/>
                  </a:lnTo>
                  <a:close/>
                </a:path>
                <a:path w="327025" h="309879">
                  <a:moveTo>
                    <a:pt x="89788" y="205740"/>
                  </a:moveTo>
                  <a:lnTo>
                    <a:pt x="85217" y="207010"/>
                  </a:lnTo>
                  <a:lnTo>
                    <a:pt x="80518" y="207010"/>
                  </a:lnTo>
                  <a:lnTo>
                    <a:pt x="75819" y="209550"/>
                  </a:lnTo>
                  <a:lnTo>
                    <a:pt x="71374" y="214630"/>
                  </a:lnTo>
                  <a:lnTo>
                    <a:pt x="66421" y="219710"/>
                  </a:lnTo>
                  <a:lnTo>
                    <a:pt x="63626" y="224790"/>
                  </a:lnTo>
                  <a:lnTo>
                    <a:pt x="62103" y="234950"/>
                  </a:lnTo>
                  <a:lnTo>
                    <a:pt x="63881" y="238760"/>
                  </a:lnTo>
                  <a:lnTo>
                    <a:pt x="68325" y="243840"/>
                  </a:lnTo>
                  <a:lnTo>
                    <a:pt x="74803" y="237490"/>
                  </a:lnTo>
                  <a:lnTo>
                    <a:pt x="72136" y="234950"/>
                  </a:lnTo>
                  <a:lnTo>
                    <a:pt x="70993" y="231140"/>
                  </a:lnTo>
                  <a:lnTo>
                    <a:pt x="71500" y="228600"/>
                  </a:lnTo>
                  <a:lnTo>
                    <a:pt x="71882" y="224790"/>
                  </a:lnTo>
                  <a:lnTo>
                    <a:pt x="73533" y="222250"/>
                  </a:lnTo>
                  <a:lnTo>
                    <a:pt x="82042" y="213360"/>
                  </a:lnTo>
                  <a:lnTo>
                    <a:pt x="100789" y="213360"/>
                  </a:lnTo>
                  <a:lnTo>
                    <a:pt x="99568" y="212090"/>
                  </a:lnTo>
                  <a:lnTo>
                    <a:pt x="94614" y="208280"/>
                  </a:lnTo>
                  <a:lnTo>
                    <a:pt x="89788" y="205740"/>
                  </a:lnTo>
                  <a:close/>
                </a:path>
                <a:path w="327025" h="309879">
                  <a:moveTo>
                    <a:pt x="125222" y="238760"/>
                  </a:moveTo>
                  <a:lnTo>
                    <a:pt x="113284" y="238760"/>
                  </a:lnTo>
                  <a:lnTo>
                    <a:pt x="119125" y="243840"/>
                  </a:lnTo>
                  <a:lnTo>
                    <a:pt x="125222" y="238760"/>
                  </a:lnTo>
                  <a:close/>
                </a:path>
                <a:path w="327025" h="309879">
                  <a:moveTo>
                    <a:pt x="105537" y="181610"/>
                  </a:moveTo>
                  <a:lnTo>
                    <a:pt x="99187" y="187960"/>
                  </a:lnTo>
                  <a:lnTo>
                    <a:pt x="137668" y="226060"/>
                  </a:lnTo>
                  <a:lnTo>
                    <a:pt x="144399" y="219710"/>
                  </a:lnTo>
                  <a:lnTo>
                    <a:pt x="117348" y="191770"/>
                  </a:lnTo>
                  <a:lnTo>
                    <a:pt x="116839" y="189230"/>
                  </a:lnTo>
                  <a:lnTo>
                    <a:pt x="116882" y="187960"/>
                  </a:lnTo>
                  <a:lnTo>
                    <a:pt x="112268" y="187960"/>
                  </a:lnTo>
                  <a:lnTo>
                    <a:pt x="105537" y="181610"/>
                  </a:lnTo>
                  <a:close/>
                </a:path>
                <a:path w="327025" h="309879">
                  <a:moveTo>
                    <a:pt x="132587" y="153670"/>
                  </a:moveTo>
                  <a:lnTo>
                    <a:pt x="126111" y="160020"/>
                  </a:lnTo>
                  <a:lnTo>
                    <a:pt x="164592" y="199390"/>
                  </a:lnTo>
                  <a:lnTo>
                    <a:pt x="171323" y="191770"/>
                  </a:lnTo>
                  <a:lnTo>
                    <a:pt x="144145" y="165100"/>
                  </a:lnTo>
                  <a:lnTo>
                    <a:pt x="143763" y="162560"/>
                  </a:lnTo>
                  <a:lnTo>
                    <a:pt x="143848" y="160020"/>
                  </a:lnTo>
                  <a:lnTo>
                    <a:pt x="138684" y="160020"/>
                  </a:lnTo>
                  <a:lnTo>
                    <a:pt x="132587" y="153670"/>
                  </a:lnTo>
                  <a:close/>
                </a:path>
                <a:path w="327025" h="309879">
                  <a:moveTo>
                    <a:pt x="117983" y="167640"/>
                  </a:moveTo>
                  <a:lnTo>
                    <a:pt x="111760" y="173990"/>
                  </a:lnTo>
                  <a:lnTo>
                    <a:pt x="110109" y="180340"/>
                  </a:lnTo>
                  <a:lnTo>
                    <a:pt x="112268" y="187960"/>
                  </a:lnTo>
                  <a:lnTo>
                    <a:pt x="116882" y="187960"/>
                  </a:lnTo>
                  <a:lnTo>
                    <a:pt x="116967" y="185420"/>
                  </a:lnTo>
                  <a:lnTo>
                    <a:pt x="118745" y="180340"/>
                  </a:lnTo>
                  <a:lnTo>
                    <a:pt x="120523" y="177800"/>
                  </a:lnTo>
                  <a:lnTo>
                    <a:pt x="124206" y="173990"/>
                  </a:lnTo>
                  <a:lnTo>
                    <a:pt x="117983" y="167640"/>
                  </a:lnTo>
                  <a:close/>
                </a:path>
                <a:path w="327025" h="309879">
                  <a:moveTo>
                    <a:pt x="173143" y="143510"/>
                  </a:moveTo>
                  <a:lnTo>
                    <a:pt x="154686" y="143510"/>
                  </a:lnTo>
                  <a:lnTo>
                    <a:pt x="157353" y="144780"/>
                  </a:lnTo>
                  <a:lnTo>
                    <a:pt x="160020" y="144780"/>
                  </a:lnTo>
                  <a:lnTo>
                    <a:pt x="162813" y="147320"/>
                  </a:lnTo>
                  <a:lnTo>
                    <a:pt x="189737" y="173990"/>
                  </a:lnTo>
                  <a:lnTo>
                    <a:pt x="196469" y="167640"/>
                  </a:lnTo>
                  <a:lnTo>
                    <a:pt x="173143" y="143510"/>
                  </a:lnTo>
                  <a:close/>
                </a:path>
                <a:path w="327025" h="309879">
                  <a:moveTo>
                    <a:pt x="156972" y="133350"/>
                  </a:moveTo>
                  <a:lnTo>
                    <a:pt x="138303" y="156210"/>
                  </a:lnTo>
                  <a:lnTo>
                    <a:pt x="138684" y="160020"/>
                  </a:lnTo>
                  <a:lnTo>
                    <a:pt x="143848" y="160020"/>
                  </a:lnTo>
                  <a:lnTo>
                    <a:pt x="143891" y="158750"/>
                  </a:lnTo>
                  <a:lnTo>
                    <a:pt x="144525" y="156210"/>
                  </a:lnTo>
                  <a:lnTo>
                    <a:pt x="145287" y="152400"/>
                  </a:lnTo>
                  <a:lnTo>
                    <a:pt x="146938" y="149860"/>
                  </a:lnTo>
                  <a:lnTo>
                    <a:pt x="152019" y="144780"/>
                  </a:lnTo>
                  <a:lnTo>
                    <a:pt x="154686" y="143510"/>
                  </a:lnTo>
                  <a:lnTo>
                    <a:pt x="173143" y="143510"/>
                  </a:lnTo>
                  <a:lnTo>
                    <a:pt x="170687" y="140970"/>
                  </a:lnTo>
                  <a:lnTo>
                    <a:pt x="169799" y="140970"/>
                  </a:lnTo>
                  <a:lnTo>
                    <a:pt x="168783" y="139700"/>
                  </a:lnTo>
                  <a:lnTo>
                    <a:pt x="168401" y="135890"/>
                  </a:lnTo>
                  <a:lnTo>
                    <a:pt x="163068" y="135890"/>
                  </a:lnTo>
                  <a:lnTo>
                    <a:pt x="156972" y="133350"/>
                  </a:lnTo>
                  <a:close/>
                </a:path>
                <a:path w="327025" h="309879">
                  <a:moveTo>
                    <a:pt x="198958" y="119380"/>
                  </a:moveTo>
                  <a:lnTo>
                    <a:pt x="182372" y="119380"/>
                  </a:lnTo>
                  <a:lnTo>
                    <a:pt x="184912" y="120650"/>
                  </a:lnTo>
                  <a:lnTo>
                    <a:pt x="187833" y="121920"/>
                  </a:lnTo>
                  <a:lnTo>
                    <a:pt x="190754" y="124460"/>
                  </a:lnTo>
                  <a:lnTo>
                    <a:pt x="214630" y="148590"/>
                  </a:lnTo>
                  <a:lnTo>
                    <a:pt x="221361" y="142240"/>
                  </a:lnTo>
                  <a:lnTo>
                    <a:pt x="198958" y="119380"/>
                  </a:lnTo>
                  <a:close/>
                </a:path>
                <a:path w="327025" h="309879">
                  <a:moveTo>
                    <a:pt x="183038" y="110490"/>
                  </a:moveTo>
                  <a:lnTo>
                    <a:pt x="176680" y="110490"/>
                  </a:lnTo>
                  <a:lnTo>
                    <a:pt x="170561" y="115570"/>
                  </a:lnTo>
                  <a:lnTo>
                    <a:pt x="165226" y="120650"/>
                  </a:lnTo>
                  <a:lnTo>
                    <a:pt x="162687" y="127000"/>
                  </a:lnTo>
                  <a:lnTo>
                    <a:pt x="163068" y="135890"/>
                  </a:lnTo>
                  <a:lnTo>
                    <a:pt x="168401" y="135890"/>
                  </a:lnTo>
                  <a:lnTo>
                    <a:pt x="168148" y="133350"/>
                  </a:lnTo>
                  <a:lnTo>
                    <a:pt x="170053" y="127000"/>
                  </a:lnTo>
                  <a:lnTo>
                    <a:pt x="177037" y="120650"/>
                  </a:lnTo>
                  <a:lnTo>
                    <a:pt x="179705" y="119380"/>
                  </a:lnTo>
                  <a:lnTo>
                    <a:pt x="198958" y="119380"/>
                  </a:lnTo>
                  <a:lnTo>
                    <a:pt x="196469" y="116840"/>
                  </a:lnTo>
                  <a:lnTo>
                    <a:pt x="189634" y="111760"/>
                  </a:lnTo>
                  <a:lnTo>
                    <a:pt x="183038" y="110490"/>
                  </a:lnTo>
                  <a:close/>
                </a:path>
                <a:path w="327025" h="309879">
                  <a:moveTo>
                    <a:pt x="220853" y="67310"/>
                  </a:moveTo>
                  <a:lnTo>
                    <a:pt x="201675" y="92710"/>
                  </a:lnTo>
                  <a:lnTo>
                    <a:pt x="202057" y="96520"/>
                  </a:lnTo>
                  <a:lnTo>
                    <a:pt x="203708" y="100330"/>
                  </a:lnTo>
                  <a:lnTo>
                    <a:pt x="205359" y="105410"/>
                  </a:lnTo>
                  <a:lnTo>
                    <a:pt x="208280" y="109220"/>
                  </a:lnTo>
                  <a:lnTo>
                    <a:pt x="216154" y="116840"/>
                  </a:lnTo>
                  <a:lnTo>
                    <a:pt x="220218" y="119380"/>
                  </a:lnTo>
                  <a:lnTo>
                    <a:pt x="224536" y="120650"/>
                  </a:lnTo>
                  <a:lnTo>
                    <a:pt x="228726" y="123190"/>
                  </a:lnTo>
                  <a:lnTo>
                    <a:pt x="233172" y="123190"/>
                  </a:lnTo>
                  <a:lnTo>
                    <a:pt x="241935" y="120650"/>
                  </a:lnTo>
                  <a:lnTo>
                    <a:pt x="246125" y="119380"/>
                  </a:lnTo>
                  <a:lnTo>
                    <a:pt x="249078" y="115570"/>
                  </a:lnTo>
                  <a:lnTo>
                    <a:pt x="237109" y="115570"/>
                  </a:lnTo>
                  <a:lnTo>
                    <a:pt x="228219" y="114300"/>
                  </a:lnTo>
                  <a:lnTo>
                    <a:pt x="224028" y="111760"/>
                  </a:lnTo>
                  <a:lnTo>
                    <a:pt x="219963" y="107950"/>
                  </a:lnTo>
                  <a:lnTo>
                    <a:pt x="224951" y="102870"/>
                  </a:lnTo>
                  <a:lnTo>
                    <a:pt x="215137" y="102870"/>
                  </a:lnTo>
                  <a:lnTo>
                    <a:pt x="211836" y="99060"/>
                  </a:lnTo>
                  <a:lnTo>
                    <a:pt x="210185" y="95250"/>
                  </a:lnTo>
                  <a:lnTo>
                    <a:pt x="210058" y="87630"/>
                  </a:lnTo>
                  <a:lnTo>
                    <a:pt x="211709" y="83820"/>
                  </a:lnTo>
                  <a:lnTo>
                    <a:pt x="218059" y="77470"/>
                  </a:lnTo>
                  <a:lnTo>
                    <a:pt x="221487" y="76200"/>
                  </a:lnTo>
                  <a:lnTo>
                    <a:pt x="243255" y="76200"/>
                  </a:lnTo>
                  <a:lnTo>
                    <a:pt x="239522" y="72390"/>
                  </a:lnTo>
                  <a:lnTo>
                    <a:pt x="233299" y="68580"/>
                  </a:lnTo>
                  <a:lnTo>
                    <a:pt x="220853" y="67310"/>
                  </a:lnTo>
                  <a:close/>
                </a:path>
                <a:path w="327025" h="309879">
                  <a:moveTo>
                    <a:pt x="253111" y="85090"/>
                  </a:moveTo>
                  <a:lnTo>
                    <a:pt x="246507" y="91440"/>
                  </a:lnTo>
                  <a:lnTo>
                    <a:pt x="249047" y="95250"/>
                  </a:lnTo>
                  <a:lnTo>
                    <a:pt x="250189" y="97790"/>
                  </a:lnTo>
                  <a:lnTo>
                    <a:pt x="249682" y="104140"/>
                  </a:lnTo>
                  <a:lnTo>
                    <a:pt x="248031" y="106680"/>
                  </a:lnTo>
                  <a:lnTo>
                    <a:pt x="245110" y="109220"/>
                  </a:lnTo>
                  <a:lnTo>
                    <a:pt x="241173" y="113030"/>
                  </a:lnTo>
                  <a:lnTo>
                    <a:pt x="237109" y="115570"/>
                  </a:lnTo>
                  <a:lnTo>
                    <a:pt x="249078" y="115570"/>
                  </a:lnTo>
                  <a:lnTo>
                    <a:pt x="250062" y="114300"/>
                  </a:lnTo>
                  <a:lnTo>
                    <a:pt x="253364" y="111760"/>
                  </a:lnTo>
                  <a:lnTo>
                    <a:pt x="255650" y="107950"/>
                  </a:lnTo>
                  <a:lnTo>
                    <a:pt x="257048" y="104140"/>
                  </a:lnTo>
                  <a:lnTo>
                    <a:pt x="258445" y="101600"/>
                  </a:lnTo>
                  <a:lnTo>
                    <a:pt x="258699" y="97790"/>
                  </a:lnTo>
                  <a:lnTo>
                    <a:pt x="257429" y="91440"/>
                  </a:lnTo>
                  <a:lnTo>
                    <a:pt x="255778" y="87630"/>
                  </a:lnTo>
                  <a:lnTo>
                    <a:pt x="253111" y="85090"/>
                  </a:lnTo>
                  <a:close/>
                </a:path>
                <a:path w="327025" h="309879">
                  <a:moveTo>
                    <a:pt x="243255" y="76200"/>
                  </a:moveTo>
                  <a:lnTo>
                    <a:pt x="228726" y="76200"/>
                  </a:lnTo>
                  <a:lnTo>
                    <a:pt x="232410" y="77470"/>
                  </a:lnTo>
                  <a:lnTo>
                    <a:pt x="235966" y="81280"/>
                  </a:lnTo>
                  <a:lnTo>
                    <a:pt x="215137" y="102870"/>
                  </a:lnTo>
                  <a:lnTo>
                    <a:pt x="224951" y="102870"/>
                  </a:lnTo>
                  <a:lnTo>
                    <a:pt x="247396" y="80010"/>
                  </a:lnTo>
                  <a:lnTo>
                    <a:pt x="245745" y="78740"/>
                  </a:lnTo>
                  <a:lnTo>
                    <a:pt x="243255" y="76200"/>
                  </a:lnTo>
                  <a:close/>
                </a:path>
                <a:path w="327025" h="309879">
                  <a:moveTo>
                    <a:pt x="244601" y="41910"/>
                  </a:moveTo>
                  <a:lnTo>
                    <a:pt x="238251" y="48260"/>
                  </a:lnTo>
                  <a:lnTo>
                    <a:pt x="276733" y="86360"/>
                  </a:lnTo>
                  <a:lnTo>
                    <a:pt x="283337" y="80010"/>
                  </a:lnTo>
                  <a:lnTo>
                    <a:pt x="256412" y="53340"/>
                  </a:lnTo>
                  <a:lnTo>
                    <a:pt x="255905" y="49530"/>
                  </a:lnTo>
                  <a:lnTo>
                    <a:pt x="255968" y="48260"/>
                  </a:lnTo>
                  <a:lnTo>
                    <a:pt x="251206" y="48260"/>
                  </a:lnTo>
                  <a:lnTo>
                    <a:pt x="244601" y="41910"/>
                  </a:lnTo>
                  <a:close/>
                </a:path>
                <a:path w="327025" h="309879">
                  <a:moveTo>
                    <a:pt x="295401" y="43180"/>
                  </a:moveTo>
                  <a:lnTo>
                    <a:pt x="289051" y="49530"/>
                  </a:lnTo>
                  <a:lnTo>
                    <a:pt x="293370" y="54610"/>
                  </a:lnTo>
                  <a:lnTo>
                    <a:pt x="298069" y="55880"/>
                  </a:lnTo>
                  <a:lnTo>
                    <a:pt x="308101" y="54610"/>
                  </a:lnTo>
                  <a:lnTo>
                    <a:pt x="312928" y="52070"/>
                  </a:lnTo>
                  <a:lnTo>
                    <a:pt x="316452" y="48260"/>
                  </a:lnTo>
                  <a:lnTo>
                    <a:pt x="300736" y="48260"/>
                  </a:lnTo>
                  <a:lnTo>
                    <a:pt x="295401" y="43180"/>
                  </a:lnTo>
                  <a:close/>
                </a:path>
                <a:path w="327025" h="309879">
                  <a:moveTo>
                    <a:pt x="257048" y="29210"/>
                  </a:moveTo>
                  <a:lnTo>
                    <a:pt x="250825" y="34290"/>
                  </a:lnTo>
                  <a:lnTo>
                    <a:pt x="249174" y="40640"/>
                  </a:lnTo>
                  <a:lnTo>
                    <a:pt x="251206" y="48260"/>
                  </a:lnTo>
                  <a:lnTo>
                    <a:pt x="255968" y="48260"/>
                  </a:lnTo>
                  <a:lnTo>
                    <a:pt x="256032" y="46990"/>
                  </a:lnTo>
                  <a:lnTo>
                    <a:pt x="256921" y="44450"/>
                  </a:lnTo>
                  <a:lnTo>
                    <a:pt x="257810" y="40640"/>
                  </a:lnTo>
                  <a:lnTo>
                    <a:pt x="259587" y="38100"/>
                  </a:lnTo>
                  <a:lnTo>
                    <a:pt x="263144" y="34290"/>
                  </a:lnTo>
                  <a:lnTo>
                    <a:pt x="257048" y="29210"/>
                  </a:lnTo>
                  <a:close/>
                </a:path>
                <a:path w="327025" h="309879">
                  <a:moveTo>
                    <a:pt x="312166" y="15240"/>
                  </a:moveTo>
                  <a:lnTo>
                    <a:pt x="309625" y="15240"/>
                  </a:lnTo>
                  <a:lnTo>
                    <a:pt x="304038" y="17780"/>
                  </a:lnTo>
                  <a:lnTo>
                    <a:pt x="300736" y="19050"/>
                  </a:lnTo>
                  <a:lnTo>
                    <a:pt x="296925" y="21590"/>
                  </a:lnTo>
                  <a:lnTo>
                    <a:pt x="293497" y="24130"/>
                  </a:lnTo>
                  <a:lnTo>
                    <a:pt x="290830" y="25400"/>
                  </a:lnTo>
                  <a:lnTo>
                    <a:pt x="314325" y="25400"/>
                  </a:lnTo>
                  <a:lnTo>
                    <a:pt x="315595" y="26670"/>
                  </a:lnTo>
                  <a:lnTo>
                    <a:pt x="317500" y="29210"/>
                  </a:lnTo>
                  <a:lnTo>
                    <a:pt x="318262" y="31750"/>
                  </a:lnTo>
                  <a:lnTo>
                    <a:pt x="317754" y="34290"/>
                  </a:lnTo>
                  <a:lnTo>
                    <a:pt x="317119" y="36830"/>
                  </a:lnTo>
                  <a:lnTo>
                    <a:pt x="315468" y="39370"/>
                  </a:lnTo>
                  <a:lnTo>
                    <a:pt x="306578" y="48260"/>
                  </a:lnTo>
                  <a:lnTo>
                    <a:pt x="316452" y="48260"/>
                  </a:lnTo>
                  <a:lnTo>
                    <a:pt x="322325" y="41910"/>
                  </a:lnTo>
                  <a:lnTo>
                    <a:pt x="325120" y="38100"/>
                  </a:lnTo>
                  <a:lnTo>
                    <a:pt x="326136" y="33020"/>
                  </a:lnTo>
                  <a:lnTo>
                    <a:pt x="327025" y="27940"/>
                  </a:lnTo>
                  <a:lnTo>
                    <a:pt x="325628" y="24130"/>
                  </a:lnTo>
                  <a:lnTo>
                    <a:pt x="321691" y="20320"/>
                  </a:lnTo>
                  <a:lnTo>
                    <a:pt x="319405" y="17780"/>
                  </a:lnTo>
                  <a:lnTo>
                    <a:pt x="316992" y="16510"/>
                  </a:lnTo>
                  <a:lnTo>
                    <a:pt x="312166" y="15240"/>
                  </a:lnTo>
                  <a:close/>
                </a:path>
                <a:path w="327025" h="309879">
                  <a:moveTo>
                    <a:pt x="296163" y="0"/>
                  </a:moveTo>
                  <a:lnTo>
                    <a:pt x="289813" y="0"/>
                  </a:lnTo>
                  <a:lnTo>
                    <a:pt x="286766" y="1270"/>
                  </a:lnTo>
                  <a:lnTo>
                    <a:pt x="283591" y="2540"/>
                  </a:lnTo>
                  <a:lnTo>
                    <a:pt x="280670" y="5080"/>
                  </a:lnTo>
                  <a:lnTo>
                    <a:pt x="275082" y="10160"/>
                  </a:lnTo>
                  <a:lnTo>
                    <a:pt x="273050" y="13970"/>
                  </a:lnTo>
                  <a:lnTo>
                    <a:pt x="271653" y="16510"/>
                  </a:lnTo>
                  <a:lnTo>
                    <a:pt x="270129" y="19050"/>
                  </a:lnTo>
                  <a:lnTo>
                    <a:pt x="269621" y="21590"/>
                  </a:lnTo>
                  <a:lnTo>
                    <a:pt x="269875" y="25400"/>
                  </a:lnTo>
                  <a:lnTo>
                    <a:pt x="280670" y="36830"/>
                  </a:lnTo>
                  <a:lnTo>
                    <a:pt x="285750" y="36830"/>
                  </a:lnTo>
                  <a:lnTo>
                    <a:pt x="291338" y="34290"/>
                  </a:lnTo>
                  <a:lnTo>
                    <a:pt x="294767" y="33020"/>
                  </a:lnTo>
                  <a:lnTo>
                    <a:pt x="298831" y="30480"/>
                  </a:lnTo>
                  <a:lnTo>
                    <a:pt x="302006" y="27940"/>
                  </a:lnTo>
                  <a:lnTo>
                    <a:pt x="282321" y="27940"/>
                  </a:lnTo>
                  <a:lnTo>
                    <a:pt x="281050" y="26670"/>
                  </a:lnTo>
                  <a:lnTo>
                    <a:pt x="278384" y="24130"/>
                  </a:lnTo>
                  <a:lnTo>
                    <a:pt x="277875" y="21590"/>
                  </a:lnTo>
                  <a:lnTo>
                    <a:pt x="278384" y="20320"/>
                  </a:lnTo>
                  <a:lnTo>
                    <a:pt x="278892" y="17780"/>
                  </a:lnTo>
                  <a:lnTo>
                    <a:pt x="280416" y="15240"/>
                  </a:lnTo>
                  <a:lnTo>
                    <a:pt x="282956" y="12700"/>
                  </a:lnTo>
                  <a:lnTo>
                    <a:pt x="285369" y="10160"/>
                  </a:lnTo>
                  <a:lnTo>
                    <a:pt x="288036" y="8890"/>
                  </a:lnTo>
                  <a:lnTo>
                    <a:pt x="293497" y="7620"/>
                  </a:lnTo>
                  <a:lnTo>
                    <a:pt x="302514" y="7620"/>
                  </a:lnTo>
                  <a:lnTo>
                    <a:pt x="305054" y="5080"/>
                  </a:lnTo>
                  <a:lnTo>
                    <a:pt x="302260" y="2540"/>
                  </a:lnTo>
                  <a:lnTo>
                    <a:pt x="299338" y="1270"/>
                  </a:lnTo>
                  <a:lnTo>
                    <a:pt x="296163" y="0"/>
                  </a:lnTo>
                  <a:close/>
                </a:path>
                <a:path w="327025" h="309879">
                  <a:moveTo>
                    <a:pt x="306578" y="25400"/>
                  </a:moveTo>
                  <a:lnTo>
                    <a:pt x="288798" y="25400"/>
                  </a:lnTo>
                  <a:lnTo>
                    <a:pt x="286766" y="26670"/>
                  </a:lnTo>
                  <a:lnTo>
                    <a:pt x="284988" y="27940"/>
                  </a:lnTo>
                  <a:lnTo>
                    <a:pt x="302006" y="27940"/>
                  </a:lnTo>
                  <a:lnTo>
                    <a:pt x="304546" y="26670"/>
                  </a:lnTo>
                  <a:lnTo>
                    <a:pt x="306578" y="25400"/>
                  </a:lnTo>
                  <a:close/>
                </a:path>
                <a:path w="327025" h="309879">
                  <a:moveTo>
                    <a:pt x="302514" y="7620"/>
                  </a:moveTo>
                  <a:lnTo>
                    <a:pt x="293497" y="7620"/>
                  </a:lnTo>
                  <a:lnTo>
                    <a:pt x="296163" y="8890"/>
                  </a:lnTo>
                  <a:lnTo>
                    <a:pt x="298704" y="11430"/>
                  </a:lnTo>
                  <a:lnTo>
                    <a:pt x="302514" y="762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96897" y="2500960"/>
            <a:ext cx="268732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R="4445" algn="ctr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Customer</a:t>
            </a:r>
            <a:r>
              <a:rPr sz="14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main</a:t>
            </a:r>
            <a:r>
              <a:rPr sz="14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type</a:t>
            </a:r>
            <a:endParaRPr sz="1400">
              <a:latin typeface="Arial"/>
              <a:cs typeface="Arial"/>
            </a:endParaRPr>
          </a:p>
          <a:p>
            <a:pPr marR="316230" algn="r">
              <a:lnSpc>
                <a:spcPct val="100000"/>
              </a:lnSpc>
              <a:spcBef>
                <a:spcPts val="715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151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2127" y="2429255"/>
            <a:ext cx="5343525" cy="3881754"/>
          </a:xfrm>
          <a:custGeom>
            <a:avLst/>
            <a:gdLst/>
            <a:ahLst/>
            <a:cxnLst/>
            <a:rect l="l" t="t" r="r" b="b"/>
            <a:pathLst>
              <a:path w="5343525" h="3881754">
                <a:moveTo>
                  <a:pt x="0" y="3881628"/>
                </a:moveTo>
                <a:lnTo>
                  <a:pt x="5343144" y="3881628"/>
                </a:lnTo>
                <a:lnTo>
                  <a:pt x="5343144" y="0"/>
                </a:lnTo>
                <a:lnTo>
                  <a:pt x="0" y="0"/>
                </a:lnTo>
                <a:lnTo>
                  <a:pt x="0" y="38816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9379" y="5643371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07707" y="5643371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24343" y="5643371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0980" y="5643371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7616" y="5643371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74252" y="5643371"/>
            <a:ext cx="353695" cy="0"/>
          </a:xfrm>
          <a:custGeom>
            <a:avLst/>
            <a:gdLst/>
            <a:ahLst/>
            <a:cxnLst/>
            <a:rect l="l" t="t" r="r" b="b"/>
            <a:pathLst>
              <a:path w="353695">
                <a:moveTo>
                  <a:pt x="0" y="0"/>
                </a:moveTo>
                <a:lnTo>
                  <a:pt x="35356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90888" y="5643371"/>
            <a:ext cx="2242185" cy="0"/>
          </a:xfrm>
          <a:custGeom>
            <a:avLst/>
            <a:gdLst/>
            <a:ahLst/>
            <a:cxnLst/>
            <a:rect l="l" t="t" r="r" b="b"/>
            <a:pathLst>
              <a:path w="2242184">
                <a:moveTo>
                  <a:pt x="0" y="0"/>
                </a:moveTo>
                <a:lnTo>
                  <a:pt x="22418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9379" y="5337047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7707" y="5337047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4343" y="5337047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0980" y="5337047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7616" y="5337047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69379" y="502920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7707" y="5029200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4343" y="5029200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40980" y="5029200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57616" y="5029200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74252" y="5029200"/>
            <a:ext cx="2758440" cy="0"/>
          </a:xfrm>
          <a:custGeom>
            <a:avLst/>
            <a:gdLst/>
            <a:ahLst/>
            <a:cxnLst/>
            <a:rect l="l" t="t" r="r" b="b"/>
            <a:pathLst>
              <a:path w="2758440">
                <a:moveTo>
                  <a:pt x="0" y="0"/>
                </a:moveTo>
                <a:lnTo>
                  <a:pt x="27584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9379" y="4722876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7707" y="4722876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24343" y="4722876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40980" y="4722876"/>
            <a:ext cx="3792220" cy="0"/>
          </a:xfrm>
          <a:custGeom>
            <a:avLst/>
            <a:gdLst/>
            <a:ahLst/>
            <a:cxnLst/>
            <a:rect l="l" t="t" r="r" b="b"/>
            <a:pathLst>
              <a:path w="3792220">
                <a:moveTo>
                  <a:pt x="0" y="0"/>
                </a:moveTo>
                <a:lnTo>
                  <a:pt x="37917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69379" y="4415028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707" y="441502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24343" y="441502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0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0980" y="4415028"/>
            <a:ext cx="3792220" cy="0"/>
          </a:xfrm>
          <a:custGeom>
            <a:avLst/>
            <a:gdLst/>
            <a:ahLst/>
            <a:cxnLst/>
            <a:rect l="l" t="t" r="r" b="b"/>
            <a:pathLst>
              <a:path w="3792220">
                <a:moveTo>
                  <a:pt x="0" y="0"/>
                </a:moveTo>
                <a:lnTo>
                  <a:pt x="37917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69379" y="4108703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7707" y="4108703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7172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40980" y="4108703"/>
            <a:ext cx="3792220" cy="0"/>
          </a:xfrm>
          <a:custGeom>
            <a:avLst/>
            <a:gdLst/>
            <a:ahLst/>
            <a:cxnLst/>
            <a:rect l="l" t="t" r="r" b="b"/>
            <a:pathLst>
              <a:path w="3792220">
                <a:moveTo>
                  <a:pt x="0" y="0"/>
                </a:moveTo>
                <a:lnTo>
                  <a:pt x="37917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9379" y="380085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7707" y="3800855"/>
            <a:ext cx="4825365" cy="0"/>
          </a:xfrm>
          <a:custGeom>
            <a:avLst/>
            <a:gdLst/>
            <a:ahLst/>
            <a:cxnLst/>
            <a:rect l="l" t="t" r="r" b="b"/>
            <a:pathLst>
              <a:path w="4825365">
                <a:moveTo>
                  <a:pt x="0" y="0"/>
                </a:moveTo>
                <a:lnTo>
                  <a:pt x="48249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9379" y="3493008"/>
            <a:ext cx="5163820" cy="0"/>
          </a:xfrm>
          <a:custGeom>
            <a:avLst/>
            <a:gdLst/>
            <a:ahLst/>
            <a:cxnLst/>
            <a:rect l="l" t="t" r="r" b="b"/>
            <a:pathLst>
              <a:path w="5163820">
                <a:moveTo>
                  <a:pt x="0" y="0"/>
                </a:moveTo>
                <a:lnTo>
                  <a:pt x="516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9379" y="3186683"/>
            <a:ext cx="5163820" cy="0"/>
          </a:xfrm>
          <a:custGeom>
            <a:avLst/>
            <a:gdLst/>
            <a:ahLst/>
            <a:cxnLst/>
            <a:rect l="l" t="t" r="r" b="b"/>
            <a:pathLst>
              <a:path w="5163820">
                <a:moveTo>
                  <a:pt x="0" y="0"/>
                </a:moveTo>
                <a:lnTo>
                  <a:pt x="516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46164" y="3509771"/>
            <a:ext cx="161925" cy="2441575"/>
          </a:xfrm>
          <a:custGeom>
            <a:avLst/>
            <a:gdLst/>
            <a:ahLst/>
            <a:cxnLst/>
            <a:rect l="l" t="t" r="r" b="b"/>
            <a:pathLst>
              <a:path w="161925" h="2441575">
                <a:moveTo>
                  <a:pt x="161543" y="0"/>
                </a:moveTo>
                <a:lnTo>
                  <a:pt x="0" y="0"/>
                </a:lnTo>
                <a:lnTo>
                  <a:pt x="0" y="2441447"/>
                </a:lnTo>
                <a:lnTo>
                  <a:pt x="161543" y="2441447"/>
                </a:lnTo>
                <a:lnTo>
                  <a:pt x="1615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62800" y="4369308"/>
            <a:ext cx="161925" cy="1582420"/>
          </a:xfrm>
          <a:custGeom>
            <a:avLst/>
            <a:gdLst/>
            <a:ahLst/>
            <a:cxnLst/>
            <a:rect l="l" t="t" r="r" b="b"/>
            <a:pathLst>
              <a:path w="161925" h="1582420">
                <a:moveTo>
                  <a:pt x="161544" y="0"/>
                </a:moveTo>
                <a:lnTo>
                  <a:pt x="0" y="0"/>
                </a:lnTo>
                <a:lnTo>
                  <a:pt x="0" y="1581912"/>
                </a:lnTo>
                <a:lnTo>
                  <a:pt x="161544" y="1581912"/>
                </a:lnTo>
                <a:lnTo>
                  <a:pt x="1615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79435" y="3970020"/>
            <a:ext cx="161925" cy="1981200"/>
          </a:xfrm>
          <a:custGeom>
            <a:avLst/>
            <a:gdLst/>
            <a:ahLst/>
            <a:cxnLst/>
            <a:rect l="l" t="t" r="r" b="b"/>
            <a:pathLst>
              <a:path w="161925" h="1981200">
                <a:moveTo>
                  <a:pt x="161544" y="0"/>
                </a:moveTo>
                <a:lnTo>
                  <a:pt x="0" y="0"/>
                </a:lnTo>
                <a:lnTo>
                  <a:pt x="0" y="1981199"/>
                </a:lnTo>
                <a:lnTo>
                  <a:pt x="161544" y="1981199"/>
                </a:lnTo>
                <a:lnTo>
                  <a:pt x="1615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96071" y="4922520"/>
            <a:ext cx="161925" cy="1028700"/>
          </a:xfrm>
          <a:custGeom>
            <a:avLst/>
            <a:gdLst/>
            <a:ahLst/>
            <a:cxnLst/>
            <a:rect l="l" t="t" r="r" b="b"/>
            <a:pathLst>
              <a:path w="161925" h="1028700">
                <a:moveTo>
                  <a:pt x="161544" y="0"/>
                </a:moveTo>
                <a:lnTo>
                  <a:pt x="0" y="0"/>
                </a:lnTo>
                <a:lnTo>
                  <a:pt x="0" y="1028699"/>
                </a:lnTo>
                <a:lnTo>
                  <a:pt x="161544" y="1028699"/>
                </a:lnTo>
                <a:lnTo>
                  <a:pt x="1615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12707" y="5013959"/>
            <a:ext cx="161925" cy="937260"/>
          </a:xfrm>
          <a:custGeom>
            <a:avLst/>
            <a:gdLst/>
            <a:ahLst/>
            <a:cxnLst/>
            <a:rect l="l" t="t" r="r" b="b"/>
            <a:pathLst>
              <a:path w="161925" h="937260">
                <a:moveTo>
                  <a:pt x="161544" y="0"/>
                </a:moveTo>
                <a:lnTo>
                  <a:pt x="0" y="0"/>
                </a:lnTo>
                <a:lnTo>
                  <a:pt x="0" y="937259"/>
                </a:lnTo>
                <a:lnTo>
                  <a:pt x="161544" y="937259"/>
                </a:lnTo>
                <a:lnTo>
                  <a:pt x="1615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227819" y="5398008"/>
            <a:ext cx="163195" cy="553720"/>
          </a:xfrm>
          <a:custGeom>
            <a:avLst/>
            <a:gdLst/>
            <a:ahLst/>
            <a:cxnLst/>
            <a:rect l="l" t="t" r="r" b="b"/>
            <a:pathLst>
              <a:path w="163195" h="553720">
                <a:moveTo>
                  <a:pt x="163068" y="0"/>
                </a:moveTo>
                <a:lnTo>
                  <a:pt x="0" y="0"/>
                </a:lnTo>
                <a:lnTo>
                  <a:pt x="0" y="553211"/>
                </a:lnTo>
                <a:lnTo>
                  <a:pt x="163068" y="553211"/>
                </a:lnTo>
                <a:lnTo>
                  <a:pt x="163068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4456" y="5721096"/>
            <a:ext cx="163195" cy="230504"/>
          </a:xfrm>
          <a:custGeom>
            <a:avLst/>
            <a:gdLst/>
            <a:ahLst/>
            <a:cxnLst/>
            <a:rect l="l" t="t" r="r" b="b"/>
            <a:pathLst>
              <a:path w="163195" h="230504">
                <a:moveTo>
                  <a:pt x="163068" y="0"/>
                </a:moveTo>
                <a:lnTo>
                  <a:pt x="0" y="0"/>
                </a:lnTo>
                <a:lnTo>
                  <a:pt x="0" y="230123"/>
                </a:lnTo>
                <a:lnTo>
                  <a:pt x="163068" y="230123"/>
                </a:lnTo>
                <a:lnTo>
                  <a:pt x="163068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61092" y="5766815"/>
            <a:ext cx="161925" cy="184785"/>
          </a:xfrm>
          <a:custGeom>
            <a:avLst/>
            <a:gdLst/>
            <a:ahLst/>
            <a:cxnLst/>
            <a:rect l="l" t="t" r="r" b="b"/>
            <a:pathLst>
              <a:path w="161925" h="184785">
                <a:moveTo>
                  <a:pt x="161543" y="0"/>
                </a:moveTo>
                <a:lnTo>
                  <a:pt x="0" y="0"/>
                </a:lnTo>
                <a:lnTo>
                  <a:pt x="0" y="184404"/>
                </a:lnTo>
                <a:lnTo>
                  <a:pt x="161543" y="184404"/>
                </a:lnTo>
                <a:lnTo>
                  <a:pt x="161543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77728" y="5905500"/>
            <a:ext cx="161925" cy="45720"/>
          </a:xfrm>
          <a:custGeom>
            <a:avLst/>
            <a:gdLst/>
            <a:ahLst/>
            <a:cxnLst/>
            <a:rect l="l" t="t" r="r" b="b"/>
            <a:pathLst>
              <a:path w="161925" h="45720">
                <a:moveTo>
                  <a:pt x="161544" y="0"/>
                </a:moveTo>
                <a:lnTo>
                  <a:pt x="0" y="0"/>
                </a:lnTo>
                <a:lnTo>
                  <a:pt x="0" y="45719"/>
                </a:lnTo>
                <a:lnTo>
                  <a:pt x="161544" y="45719"/>
                </a:lnTo>
                <a:lnTo>
                  <a:pt x="161544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464617" y="5935979"/>
            <a:ext cx="5173345" cy="20320"/>
            <a:chOff x="6464617" y="5935979"/>
            <a:chExt cx="5173345" cy="20320"/>
          </a:xfrm>
        </p:grpSpPr>
        <p:sp>
          <p:nvSpPr>
            <p:cNvPr id="45" name="object 45"/>
            <p:cNvSpPr/>
            <p:nvPr/>
          </p:nvSpPr>
          <p:spPr>
            <a:xfrm>
              <a:off x="11294364" y="5935979"/>
              <a:ext cx="161925" cy="15240"/>
            </a:xfrm>
            <a:custGeom>
              <a:avLst/>
              <a:gdLst/>
              <a:ahLst/>
              <a:cxnLst/>
              <a:rect l="l" t="t" r="r" b="b"/>
              <a:pathLst>
                <a:path w="161925" h="15239">
                  <a:moveTo>
                    <a:pt x="161543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61543" y="15240"/>
                  </a:lnTo>
                  <a:lnTo>
                    <a:pt x="161543" y="0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69379" y="5951219"/>
              <a:ext cx="5163820" cy="0"/>
            </a:xfrm>
            <a:custGeom>
              <a:avLst/>
              <a:gdLst/>
              <a:ahLst/>
              <a:cxnLst/>
              <a:rect l="l" t="t" r="r" b="b"/>
              <a:pathLst>
                <a:path w="5163820">
                  <a:moveTo>
                    <a:pt x="0" y="0"/>
                  </a:moveTo>
                  <a:lnTo>
                    <a:pt x="51633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634606" y="3296539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159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50861" y="4156405"/>
            <a:ext cx="2006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103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67497" y="3757421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129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14359" y="4709921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67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30742" y="4801870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61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63632" y="5508142"/>
            <a:ext cx="1377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74252" y="5185917"/>
            <a:ext cx="2771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2757805" algn="l"/>
              </a:tabLst>
            </a:pP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r>
              <a:rPr sz="900" u="sng" spc="-25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36</a:t>
            </a:r>
            <a:r>
              <a:rPr sz="9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280268" y="5554776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828655" y="5692850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345291" y="5723635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303264" y="5859271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1415" y="5552033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41415" y="4937505"/>
            <a:ext cx="137795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79184" y="4323079"/>
            <a:ext cx="200025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Arial"/>
              <a:cs typeface="Arial"/>
            </a:endParaRPr>
          </a:p>
          <a:p>
            <a:pPr marL="61594">
              <a:lnSpc>
                <a:spcPct val="100000"/>
              </a:lnSpc>
              <a:spcBef>
                <a:spcPts val="5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79184" y="4015867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120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79184" y="3401314"/>
            <a:ext cx="198120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160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140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79184" y="309410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180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97344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13727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29981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246618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63000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79635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796018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312272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828908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345291" y="6005576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597393" y="2577845"/>
            <a:ext cx="26860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</a:pPr>
            <a:r>
              <a:rPr sz="1400" b="1" spc="-50" dirty="0">
                <a:solidFill>
                  <a:srgbClr val="585858"/>
                </a:solidFill>
                <a:latin typeface="Arial"/>
                <a:cs typeface="Arial"/>
              </a:rPr>
              <a:t>High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4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r>
              <a:rPr sz="14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Education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096000" y="2505455"/>
            <a:ext cx="5676900" cy="3736975"/>
          </a:xfrm>
          <a:custGeom>
            <a:avLst/>
            <a:gdLst/>
            <a:ahLst/>
            <a:cxnLst/>
            <a:rect l="l" t="t" r="r" b="b"/>
            <a:pathLst>
              <a:path w="5676900" h="3736975">
                <a:moveTo>
                  <a:pt x="0" y="3736848"/>
                </a:moveTo>
                <a:lnTo>
                  <a:pt x="5676900" y="3736848"/>
                </a:lnTo>
                <a:lnTo>
                  <a:pt x="5676900" y="0"/>
                </a:lnTo>
                <a:lnTo>
                  <a:pt x="0" y="0"/>
                </a:lnTo>
                <a:lnTo>
                  <a:pt x="0" y="37368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682561" y="3181921"/>
            <a:ext cx="4859020" cy="2769870"/>
            <a:chOff x="682561" y="3181921"/>
            <a:chExt cx="4859020" cy="2769870"/>
          </a:xfrm>
        </p:grpSpPr>
        <p:sp>
          <p:nvSpPr>
            <p:cNvPr id="77" name="object 77"/>
            <p:cNvSpPr/>
            <p:nvPr/>
          </p:nvSpPr>
          <p:spPr>
            <a:xfrm>
              <a:off x="687323" y="3186683"/>
              <a:ext cx="4849495" cy="2487295"/>
            </a:xfrm>
            <a:custGeom>
              <a:avLst/>
              <a:gdLst/>
              <a:ahLst/>
              <a:cxnLst/>
              <a:rect l="l" t="t" r="r" b="b"/>
              <a:pathLst>
                <a:path w="4849495" h="2487295">
                  <a:moveTo>
                    <a:pt x="3713988" y="2487167"/>
                  </a:moveTo>
                  <a:lnTo>
                    <a:pt x="4046220" y="2487167"/>
                  </a:lnTo>
                </a:path>
                <a:path w="4849495" h="2487295">
                  <a:moveTo>
                    <a:pt x="4198620" y="2487167"/>
                  </a:moveTo>
                  <a:lnTo>
                    <a:pt x="4530852" y="2487167"/>
                  </a:lnTo>
                </a:path>
                <a:path w="4849495" h="2487295">
                  <a:moveTo>
                    <a:pt x="4683252" y="2487167"/>
                  </a:moveTo>
                  <a:lnTo>
                    <a:pt x="4849368" y="2487167"/>
                  </a:lnTo>
                </a:path>
                <a:path w="4849495" h="2487295">
                  <a:moveTo>
                    <a:pt x="3713988" y="2211324"/>
                  </a:moveTo>
                  <a:lnTo>
                    <a:pt x="4046220" y="2211324"/>
                  </a:lnTo>
                </a:path>
                <a:path w="4849495" h="2487295">
                  <a:moveTo>
                    <a:pt x="4198620" y="2211324"/>
                  </a:moveTo>
                  <a:lnTo>
                    <a:pt x="4530852" y="2211324"/>
                  </a:lnTo>
                </a:path>
                <a:path w="4849495" h="2487295">
                  <a:moveTo>
                    <a:pt x="4683252" y="2211324"/>
                  </a:moveTo>
                  <a:lnTo>
                    <a:pt x="4849368" y="2211324"/>
                  </a:lnTo>
                </a:path>
                <a:path w="4849495" h="2487295">
                  <a:moveTo>
                    <a:pt x="3713988" y="1935479"/>
                  </a:moveTo>
                  <a:lnTo>
                    <a:pt x="4530852" y="1935479"/>
                  </a:lnTo>
                </a:path>
                <a:path w="4849495" h="2487295">
                  <a:moveTo>
                    <a:pt x="4683252" y="1935479"/>
                  </a:moveTo>
                  <a:lnTo>
                    <a:pt x="4849368" y="1935479"/>
                  </a:lnTo>
                </a:path>
                <a:path w="4849495" h="2487295">
                  <a:moveTo>
                    <a:pt x="3713988" y="1658111"/>
                  </a:moveTo>
                  <a:lnTo>
                    <a:pt x="4530852" y="1658111"/>
                  </a:lnTo>
                </a:path>
                <a:path w="4849495" h="2487295">
                  <a:moveTo>
                    <a:pt x="4683252" y="1658111"/>
                  </a:moveTo>
                  <a:lnTo>
                    <a:pt x="4849368" y="1658111"/>
                  </a:lnTo>
                </a:path>
                <a:path w="4849495" h="2487295">
                  <a:moveTo>
                    <a:pt x="3713988" y="1382267"/>
                  </a:moveTo>
                  <a:lnTo>
                    <a:pt x="4530852" y="1382267"/>
                  </a:lnTo>
                </a:path>
                <a:path w="4849495" h="2487295">
                  <a:moveTo>
                    <a:pt x="4683252" y="1382267"/>
                  </a:moveTo>
                  <a:lnTo>
                    <a:pt x="4849368" y="1382267"/>
                  </a:lnTo>
                </a:path>
                <a:path w="4849495" h="2487295">
                  <a:moveTo>
                    <a:pt x="0" y="829055"/>
                  </a:moveTo>
                  <a:lnTo>
                    <a:pt x="3561588" y="829055"/>
                  </a:lnTo>
                </a:path>
                <a:path w="4849495" h="2487295">
                  <a:moveTo>
                    <a:pt x="3713988" y="829055"/>
                  </a:moveTo>
                  <a:lnTo>
                    <a:pt x="4849368" y="829055"/>
                  </a:lnTo>
                </a:path>
                <a:path w="4849495" h="2487295">
                  <a:moveTo>
                    <a:pt x="0" y="553211"/>
                  </a:moveTo>
                  <a:lnTo>
                    <a:pt x="3561588" y="553211"/>
                  </a:lnTo>
                </a:path>
                <a:path w="4849495" h="2487295">
                  <a:moveTo>
                    <a:pt x="3713988" y="553211"/>
                  </a:moveTo>
                  <a:lnTo>
                    <a:pt x="4849368" y="553211"/>
                  </a:lnTo>
                </a:path>
                <a:path w="4849495" h="2487295">
                  <a:moveTo>
                    <a:pt x="0" y="275843"/>
                  </a:moveTo>
                  <a:lnTo>
                    <a:pt x="3561588" y="275843"/>
                  </a:lnTo>
                </a:path>
                <a:path w="4849495" h="2487295">
                  <a:moveTo>
                    <a:pt x="3713988" y="275843"/>
                  </a:moveTo>
                  <a:lnTo>
                    <a:pt x="4849368" y="275843"/>
                  </a:lnTo>
                </a:path>
                <a:path w="4849495" h="2487295">
                  <a:moveTo>
                    <a:pt x="0" y="0"/>
                  </a:moveTo>
                  <a:lnTo>
                    <a:pt x="484936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08860" y="3352799"/>
              <a:ext cx="3061970" cy="2598420"/>
            </a:xfrm>
            <a:custGeom>
              <a:avLst/>
              <a:gdLst/>
              <a:ahLst/>
              <a:cxnLst/>
              <a:rect l="l" t="t" r="r" b="b"/>
              <a:pathLst>
                <a:path w="3061970" h="2598420">
                  <a:moveTo>
                    <a:pt x="152400" y="2459736"/>
                  </a:moveTo>
                  <a:lnTo>
                    <a:pt x="0" y="2459736"/>
                  </a:lnTo>
                  <a:lnTo>
                    <a:pt x="0" y="2598420"/>
                  </a:lnTo>
                  <a:lnTo>
                    <a:pt x="152400" y="2598420"/>
                  </a:lnTo>
                  <a:lnTo>
                    <a:pt x="152400" y="2459736"/>
                  </a:lnTo>
                  <a:close/>
                </a:path>
                <a:path w="3061970" h="2598420">
                  <a:moveTo>
                    <a:pt x="2092452" y="0"/>
                  </a:moveTo>
                  <a:lnTo>
                    <a:pt x="1940052" y="0"/>
                  </a:lnTo>
                  <a:lnTo>
                    <a:pt x="1940052" y="2598420"/>
                  </a:lnTo>
                  <a:lnTo>
                    <a:pt x="2092452" y="2598420"/>
                  </a:lnTo>
                  <a:lnTo>
                    <a:pt x="2092452" y="0"/>
                  </a:lnTo>
                  <a:close/>
                </a:path>
                <a:path w="3061970" h="2598420">
                  <a:moveTo>
                    <a:pt x="2577084" y="1976628"/>
                  </a:moveTo>
                  <a:lnTo>
                    <a:pt x="2424684" y="1976628"/>
                  </a:lnTo>
                  <a:lnTo>
                    <a:pt x="2424684" y="2598420"/>
                  </a:lnTo>
                  <a:lnTo>
                    <a:pt x="2577084" y="2598420"/>
                  </a:lnTo>
                  <a:lnTo>
                    <a:pt x="2577084" y="1976628"/>
                  </a:lnTo>
                  <a:close/>
                </a:path>
                <a:path w="3061970" h="2598420">
                  <a:moveTo>
                    <a:pt x="3061716" y="1050036"/>
                  </a:moveTo>
                  <a:lnTo>
                    <a:pt x="2909316" y="1050036"/>
                  </a:lnTo>
                  <a:lnTo>
                    <a:pt x="2909316" y="2598420"/>
                  </a:lnTo>
                  <a:lnTo>
                    <a:pt x="3061716" y="2598420"/>
                  </a:lnTo>
                  <a:lnTo>
                    <a:pt x="3061716" y="1050036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687323" y="4286821"/>
          <a:ext cx="4925695" cy="165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7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6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90">
                <a:tc gridSpan="5"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900" spc="-2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590">
                <a:tc gridSpan="3"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900" spc="-2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337820" algn="r">
                        <a:lnSpc>
                          <a:spcPts val="445"/>
                        </a:lnSpc>
                      </a:pPr>
                      <a:r>
                        <a:rPr sz="900" spc="-2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10820">
                        <a:lnSpc>
                          <a:spcPts val="919"/>
                        </a:lnSpc>
                        <a:tabLst>
                          <a:tab pos="695960" algn="l"/>
                          <a:tab pos="1180465" algn="l"/>
                        </a:tabLst>
                      </a:pPr>
                      <a:r>
                        <a:rPr sz="1350" spc="-75" baseline="123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350" baseline="123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900" spc="-5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900" spc="-5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EB9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B9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" name="object 80"/>
          <p:cNvSpPr txBox="1"/>
          <p:nvPr/>
        </p:nvSpPr>
        <p:spPr>
          <a:xfrm>
            <a:off x="3733291" y="4093845"/>
            <a:ext cx="213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119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18178" y="3139821"/>
            <a:ext cx="213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188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401311" y="5116829"/>
            <a:ext cx="8172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45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188458" y="4190492"/>
            <a:ext cx="213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112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08203" y="5859271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46328" y="5582513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46328" y="5306059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46328" y="5029580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6328" y="4753102"/>
            <a:ext cx="150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84149" y="4476750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84149" y="4200270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120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84149" y="3923538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140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84149" y="3647058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160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4149" y="3370579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180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4149" y="3094101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200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86460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371346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856613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341626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826511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311397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796665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281678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766564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51450" y="6005576"/>
            <a:ext cx="87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645666" y="2577845"/>
            <a:ext cx="26987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Married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13943" y="2505455"/>
            <a:ext cx="5363210" cy="3736975"/>
          </a:xfrm>
          <a:custGeom>
            <a:avLst/>
            <a:gdLst/>
            <a:ahLst/>
            <a:cxnLst/>
            <a:rect l="l" t="t" r="r" b="b"/>
            <a:pathLst>
              <a:path w="5363210" h="3736975">
                <a:moveTo>
                  <a:pt x="0" y="3736848"/>
                </a:moveTo>
                <a:lnTo>
                  <a:pt x="5362956" y="3736848"/>
                </a:lnTo>
                <a:lnTo>
                  <a:pt x="5362956" y="0"/>
                </a:lnTo>
                <a:lnTo>
                  <a:pt x="0" y="0"/>
                </a:lnTo>
                <a:lnTo>
                  <a:pt x="0" y="373684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88" y="825995"/>
            <a:ext cx="9517380" cy="478548"/>
          </a:xfrm>
          <a:prstGeom prst="rect">
            <a:avLst/>
          </a:prstGeom>
        </p:spPr>
      </p:pic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xfrm>
            <a:off x="504444" y="934211"/>
            <a:ext cx="9230995" cy="368935"/>
          </a:xfrm>
          <a:prstGeom prst="rect">
            <a:avLst/>
          </a:prstGeom>
          <a:solidFill>
            <a:srgbClr val="FFC000">
              <a:alpha val="85881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60" dirty="0">
                <a:solidFill>
                  <a:srgbClr val="000000"/>
                </a:solidFill>
                <a:latin typeface="Arial"/>
                <a:cs typeface="Arial"/>
              </a:rPr>
              <a:t>Frequency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000000"/>
                </a:solidFill>
                <a:latin typeface="Arial"/>
                <a:cs typeface="Arial"/>
              </a:rPr>
              <a:t>policy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000000"/>
                </a:solidFill>
                <a:latin typeface="Arial"/>
                <a:cs typeface="Arial"/>
              </a:rPr>
              <a:t>purchased</a:t>
            </a:r>
            <a:r>
              <a:rPr sz="180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sz="18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0000"/>
                </a:solidFill>
                <a:latin typeface="Arial"/>
                <a:cs typeface="Arial"/>
              </a:rPr>
              <a:t>characteristic</a:t>
            </a:r>
            <a:r>
              <a:rPr sz="18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Arial"/>
                <a:cs typeface="Arial"/>
              </a:rPr>
              <a:t>“Married”</a:t>
            </a:r>
            <a:r>
              <a:rPr sz="18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sz="18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000000"/>
                </a:solidFill>
                <a:latin typeface="Arial"/>
                <a:cs typeface="Arial"/>
              </a:rPr>
              <a:t>“High</a:t>
            </a:r>
            <a:r>
              <a:rPr sz="18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sz="180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Arial"/>
                <a:cs typeface="Arial"/>
              </a:rPr>
              <a:t>Education”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867" y="5583935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23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2852" y="5583935"/>
            <a:ext cx="4188460" cy="0"/>
          </a:xfrm>
          <a:custGeom>
            <a:avLst/>
            <a:gdLst/>
            <a:ahLst/>
            <a:cxnLst/>
            <a:rect l="l" t="t" r="r" b="b"/>
            <a:pathLst>
              <a:path w="4188460">
                <a:moveTo>
                  <a:pt x="0" y="0"/>
                </a:moveTo>
                <a:lnTo>
                  <a:pt x="41879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867" y="5096255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23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5096255"/>
            <a:ext cx="4188460" cy="0"/>
          </a:xfrm>
          <a:custGeom>
            <a:avLst/>
            <a:gdLst/>
            <a:ahLst/>
            <a:cxnLst/>
            <a:rect l="l" t="t" r="r" b="b"/>
            <a:pathLst>
              <a:path w="4188460">
                <a:moveTo>
                  <a:pt x="0" y="0"/>
                </a:moveTo>
                <a:lnTo>
                  <a:pt x="41879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867" y="4610100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23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2852" y="4610100"/>
            <a:ext cx="4188460" cy="0"/>
          </a:xfrm>
          <a:custGeom>
            <a:avLst/>
            <a:gdLst/>
            <a:ahLst/>
            <a:cxnLst/>
            <a:rect l="l" t="t" r="r" b="b"/>
            <a:pathLst>
              <a:path w="4188460">
                <a:moveTo>
                  <a:pt x="0" y="0"/>
                </a:moveTo>
                <a:lnTo>
                  <a:pt x="41879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67" y="4122420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23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852" y="4122420"/>
            <a:ext cx="4188460" cy="0"/>
          </a:xfrm>
          <a:custGeom>
            <a:avLst/>
            <a:gdLst/>
            <a:ahLst/>
            <a:cxnLst/>
            <a:rect l="l" t="t" r="r" b="b"/>
            <a:pathLst>
              <a:path w="4188460">
                <a:moveTo>
                  <a:pt x="0" y="0"/>
                </a:moveTo>
                <a:lnTo>
                  <a:pt x="41879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67" y="3636264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23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2852" y="3636264"/>
            <a:ext cx="4188460" cy="0"/>
          </a:xfrm>
          <a:custGeom>
            <a:avLst/>
            <a:gdLst/>
            <a:ahLst/>
            <a:cxnLst/>
            <a:rect l="l" t="t" r="r" b="b"/>
            <a:pathLst>
              <a:path w="4188460">
                <a:moveTo>
                  <a:pt x="0" y="0"/>
                </a:moveTo>
                <a:lnTo>
                  <a:pt x="41879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67" y="3148583"/>
            <a:ext cx="4822190" cy="0"/>
          </a:xfrm>
          <a:custGeom>
            <a:avLst/>
            <a:gdLst/>
            <a:ahLst/>
            <a:cxnLst/>
            <a:rect l="l" t="t" r="r" b="b"/>
            <a:pathLst>
              <a:path w="4822190">
                <a:moveTo>
                  <a:pt x="0" y="0"/>
                </a:moveTo>
                <a:lnTo>
                  <a:pt x="482193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1100" y="3323844"/>
            <a:ext cx="302260" cy="2748280"/>
          </a:xfrm>
          <a:custGeom>
            <a:avLst/>
            <a:gdLst/>
            <a:ahLst/>
            <a:cxnLst/>
            <a:rect l="l" t="t" r="r" b="b"/>
            <a:pathLst>
              <a:path w="302259" h="2748279">
                <a:moveTo>
                  <a:pt x="301752" y="0"/>
                </a:moveTo>
                <a:lnTo>
                  <a:pt x="0" y="0"/>
                </a:lnTo>
                <a:lnTo>
                  <a:pt x="0" y="2747771"/>
                </a:lnTo>
                <a:lnTo>
                  <a:pt x="301752" y="2747771"/>
                </a:lnTo>
                <a:lnTo>
                  <a:pt x="301752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8960" y="6051803"/>
            <a:ext cx="302260" cy="20320"/>
          </a:xfrm>
          <a:custGeom>
            <a:avLst/>
            <a:gdLst/>
            <a:ahLst/>
            <a:cxnLst/>
            <a:rect l="l" t="t" r="r" b="b"/>
            <a:pathLst>
              <a:path w="302260" h="20320">
                <a:moveTo>
                  <a:pt x="301751" y="0"/>
                </a:moveTo>
                <a:lnTo>
                  <a:pt x="0" y="0"/>
                </a:lnTo>
                <a:lnTo>
                  <a:pt x="0" y="19812"/>
                </a:lnTo>
                <a:lnTo>
                  <a:pt x="301751" y="19812"/>
                </a:lnTo>
                <a:lnTo>
                  <a:pt x="301751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3652" y="6051803"/>
            <a:ext cx="302260" cy="20320"/>
          </a:xfrm>
          <a:custGeom>
            <a:avLst/>
            <a:gdLst/>
            <a:ahLst/>
            <a:cxnLst/>
            <a:rect l="l" t="t" r="r" b="b"/>
            <a:pathLst>
              <a:path w="302260" h="20320">
                <a:moveTo>
                  <a:pt x="301751" y="0"/>
                </a:moveTo>
                <a:lnTo>
                  <a:pt x="0" y="0"/>
                </a:lnTo>
                <a:lnTo>
                  <a:pt x="0" y="19812"/>
                </a:lnTo>
                <a:lnTo>
                  <a:pt x="301751" y="19812"/>
                </a:lnTo>
                <a:lnTo>
                  <a:pt x="301751" y="0"/>
                </a:lnTo>
                <a:close/>
              </a:path>
            </a:pathLst>
          </a:custGeom>
          <a:solidFill>
            <a:srgbClr val="EB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44105" y="6003035"/>
            <a:ext cx="4831715" cy="73660"/>
            <a:chOff x="844105" y="6003035"/>
            <a:chExt cx="4831715" cy="73660"/>
          </a:xfrm>
        </p:grpSpPr>
        <p:sp>
          <p:nvSpPr>
            <p:cNvPr id="17" name="object 17"/>
            <p:cNvSpPr/>
            <p:nvPr/>
          </p:nvSpPr>
          <p:spPr>
            <a:xfrm>
              <a:off x="5036820" y="6003035"/>
              <a:ext cx="303530" cy="68580"/>
            </a:xfrm>
            <a:custGeom>
              <a:avLst/>
              <a:gdLst/>
              <a:ahLst/>
              <a:cxnLst/>
              <a:rect l="l" t="t" r="r" b="b"/>
              <a:pathLst>
                <a:path w="303529" h="68579">
                  <a:moveTo>
                    <a:pt x="303275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303275" y="68579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8867" y="6071615"/>
              <a:ext cx="4822190" cy="0"/>
            </a:xfrm>
            <a:custGeom>
              <a:avLst/>
              <a:gdLst/>
              <a:ahLst/>
              <a:cxnLst/>
              <a:rect l="l" t="t" r="r" b="b"/>
              <a:pathLst>
                <a:path w="4822190">
                  <a:moveTo>
                    <a:pt x="0" y="0"/>
                  </a:moveTo>
                  <a:lnTo>
                    <a:pt x="48219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7183" y="3111246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564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4029" y="5858967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8467" y="5839459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92778" y="5839459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6482" y="5790996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056" y="5979058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003" y="5491988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003" y="5004942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003" y="4517517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300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003" y="403047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9003" y="3543045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500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9003" y="305600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00861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64917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9355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3794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58104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6878" y="2539060"/>
            <a:ext cx="3824604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Contribution</a:t>
            </a:r>
            <a:r>
              <a:rPr sz="1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social</a:t>
            </a:r>
            <a:r>
              <a:rPr sz="14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security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585858"/>
                </a:solidFill>
                <a:latin typeface="Arial"/>
                <a:cs typeface="Arial"/>
              </a:rPr>
              <a:t>insurance</a:t>
            </a:r>
            <a:r>
              <a:rPr sz="1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Arial"/>
                <a:cs typeface="Arial"/>
              </a:rPr>
              <a:t>policies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5487" y="2467355"/>
            <a:ext cx="5334000" cy="3895725"/>
          </a:xfrm>
          <a:custGeom>
            <a:avLst/>
            <a:gdLst/>
            <a:ahLst/>
            <a:cxnLst/>
            <a:rect l="l" t="t" r="r" b="b"/>
            <a:pathLst>
              <a:path w="5334000" h="3895725">
                <a:moveTo>
                  <a:pt x="0" y="3895344"/>
                </a:moveTo>
                <a:lnTo>
                  <a:pt x="5334000" y="3895344"/>
                </a:lnTo>
                <a:lnTo>
                  <a:pt x="5334000" y="0"/>
                </a:lnTo>
                <a:lnTo>
                  <a:pt x="0" y="0"/>
                </a:lnTo>
                <a:lnTo>
                  <a:pt x="0" y="389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6749605" y="3143821"/>
            <a:ext cx="4831715" cy="2933065"/>
            <a:chOff x="6749605" y="3143821"/>
            <a:chExt cx="4831715" cy="2933065"/>
          </a:xfrm>
        </p:grpSpPr>
        <p:sp>
          <p:nvSpPr>
            <p:cNvPr id="39" name="object 39"/>
            <p:cNvSpPr/>
            <p:nvPr/>
          </p:nvSpPr>
          <p:spPr>
            <a:xfrm>
              <a:off x="6754368" y="3148583"/>
              <a:ext cx="4822190" cy="2505710"/>
            </a:xfrm>
            <a:custGeom>
              <a:avLst/>
              <a:gdLst/>
              <a:ahLst/>
              <a:cxnLst/>
              <a:rect l="l" t="t" r="r" b="b"/>
              <a:pathLst>
                <a:path w="4822190" h="2505710">
                  <a:moveTo>
                    <a:pt x="0" y="2505455"/>
                  </a:moveTo>
                  <a:lnTo>
                    <a:pt x="207263" y="2505455"/>
                  </a:lnTo>
                </a:path>
                <a:path w="4822190" h="2505710">
                  <a:moveTo>
                    <a:pt x="396239" y="2505455"/>
                  </a:moveTo>
                  <a:lnTo>
                    <a:pt x="1412748" y="2505455"/>
                  </a:lnTo>
                </a:path>
                <a:path w="4822190" h="2505710">
                  <a:moveTo>
                    <a:pt x="1601724" y="2505455"/>
                  </a:moveTo>
                  <a:lnTo>
                    <a:pt x="2014727" y="2505455"/>
                  </a:lnTo>
                </a:path>
                <a:path w="4822190" h="2505710">
                  <a:moveTo>
                    <a:pt x="2203704" y="2505455"/>
                  </a:moveTo>
                  <a:lnTo>
                    <a:pt x="2618231" y="2505455"/>
                  </a:lnTo>
                </a:path>
                <a:path w="4822190" h="2505710">
                  <a:moveTo>
                    <a:pt x="2807207" y="2505455"/>
                  </a:moveTo>
                  <a:lnTo>
                    <a:pt x="3220211" y="2505455"/>
                  </a:lnTo>
                </a:path>
                <a:path w="4822190" h="2505710">
                  <a:moveTo>
                    <a:pt x="3409187" y="2505455"/>
                  </a:moveTo>
                  <a:lnTo>
                    <a:pt x="3823715" y="2505455"/>
                  </a:lnTo>
                </a:path>
                <a:path w="4822190" h="2505710">
                  <a:moveTo>
                    <a:pt x="4012691" y="2505455"/>
                  </a:moveTo>
                  <a:lnTo>
                    <a:pt x="4425696" y="2505455"/>
                  </a:lnTo>
                </a:path>
                <a:path w="4822190" h="2505710">
                  <a:moveTo>
                    <a:pt x="4614672" y="2505455"/>
                  </a:moveTo>
                  <a:lnTo>
                    <a:pt x="4821935" y="2505455"/>
                  </a:lnTo>
                </a:path>
                <a:path w="4822190" h="2505710">
                  <a:moveTo>
                    <a:pt x="0" y="2087879"/>
                  </a:moveTo>
                  <a:lnTo>
                    <a:pt x="1412748" y="2087879"/>
                  </a:lnTo>
                </a:path>
                <a:path w="4822190" h="2505710">
                  <a:moveTo>
                    <a:pt x="1601724" y="2087879"/>
                  </a:moveTo>
                  <a:lnTo>
                    <a:pt x="2014727" y="2087879"/>
                  </a:lnTo>
                </a:path>
                <a:path w="4822190" h="2505710">
                  <a:moveTo>
                    <a:pt x="2203704" y="2087879"/>
                  </a:moveTo>
                  <a:lnTo>
                    <a:pt x="2618231" y="2087879"/>
                  </a:lnTo>
                </a:path>
                <a:path w="4822190" h="2505710">
                  <a:moveTo>
                    <a:pt x="2807207" y="2087879"/>
                  </a:moveTo>
                  <a:lnTo>
                    <a:pt x="3220211" y="2087879"/>
                  </a:lnTo>
                </a:path>
                <a:path w="4822190" h="2505710">
                  <a:moveTo>
                    <a:pt x="3409187" y="2087879"/>
                  </a:moveTo>
                  <a:lnTo>
                    <a:pt x="3823715" y="2087879"/>
                  </a:lnTo>
                </a:path>
                <a:path w="4822190" h="2505710">
                  <a:moveTo>
                    <a:pt x="4012691" y="2087879"/>
                  </a:moveTo>
                  <a:lnTo>
                    <a:pt x="4425696" y="2087879"/>
                  </a:lnTo>
                </a:path>
                <a:path w="4822190" h="2505710">
                  <a:moveTo>
                    <a:pt x="4614672" y="2087879"/>
                  </a:moveTo>
                  <a:lnTo>
                    <a:pt x="4821935" y="2087879"/>
                  </a:lnTo>
                </a:path>
                <a:path w="4822190" h="2505710">
                  <a:moveTo>
                    <a:pt x="0" y="1670303"/>
                  </a:moveTo>
                  <a:lnTo>
                    <a:pt x="1412748" y="1670303"/>
                  </a:lnTo>
                </a:path>
                <a:path w="4822190" h="2505710">
                  <a:moveTo>
                    <a:pt x="1601724" y="1670303"/>
                  </a:moveTo>
                  <a:lnTo>
                    <a:pt x="2014727" y="1670303"/>
                  </a:lnTo>
                </a:path>
                <a:path w="4822190" h="2505710">
                  <a:moveTo>
                    <a:pt x="2203704" y="1670303"/>
                  </a:moveTo>
                  <a:lnTo>
                    <a:pt x="3220211" y="1670303"/>
                  </a:lnTo>
                </a:path>
                <a:path w="4822190" h="2505710">
                  <a:moveTo>
                    <a:pt x="3409187" y="1670303"/>
                  </a:moveTo>
                  <a:lnTo>
                    <a:pt x="3823715" y="1670303"/>
                  </a:lnTo>
                </a:path>
                <a:path w="4822190" h="2505710">
                  <a:moveTo>
                    <a:pt x="4012691" y="1670303"/>
                  </a:moveTo>
                  <a:lnTo>
                    <a:pt x="4425696" y="1670303"/>
                  </a:lnTo>
                </a:path>
                <a:path w="4822190" h="2505710">
                  <a:moveTo>
                    <a:pt x="4614672" y="1670303"/>
                  </a:moveTo>
                  <a:lnTo>
                    <a:pt x="4821935" y="1670303"/>
                  </a:lnTo>
                </a:path>
                <a:path w="4822190" h="2505710">
                  <a:moveTo>
                    <a:pt x="3409187" y="1252727"/>
                  </a:moveTo>
                  <a:lnTo>
                    <a:pt x="3823715" y="1252727"/>
                  </a:lnTo>
                </a:path>
                <a:path w="4822190" h="2505710">
                  <a:moveTo>
                    <a:pt x="4012691" y="1252727"/>
                  </a:moveTo>
                  <a:lnTo>
                    <a:pt x="4821935" y="1252727"/>
                  </a:lnTo>
                </a:path>
                <a:path w="4822190" h="2505710">
                  <a:moveTo>
                    <a:pt x="0" y="1252727"/>
                  </a:moveTo>
                  <a:lnTo>
                    <a:pt x="1412748" y="1252727"/>
                  </a:lnTo>
                </a:path>
                <a:path w="4822190" h="2505710">
                  <a:moveTo>
                    <a:pt x="1601724" y="1252727"/>
                  </a:moveTo>
                  <a:lnTo>
                    <a:pt x="3220211" y="1252727"/>
                  </a:lnTo>
                </a:path>
                <a:path w="4822190" h="2505710">
                  <a:moveTo>
                    <a:pt x="0" y="835151"/>
                  </a:moveTo>
                  <a:lnTo>
                    <a:pt x="1412748" y="835151"/>
                  </a:lnTo>
                </a:path>
                <a:path w="4822190" h="2505710">
                  <a:moveTo>
                    <a:pt x="1601724" y="835151"/>
                  </a:moveTo>
                  <a:lnTo>
                    <a:pt x="3220211" y="835151"/>
                  </a:lnTo>
                </a:path>
                <a:path w="4822190" h="2505710">
                  <a:moveTo>
                    <a:pt x="3409187" y="835151"/>
                  </a:moveTo>
                  <a:lnTo>
                    <a:pt x="3823715" y="835151"/>
                  </a:lnTo>
                </a:path>
                <a:path w="4822190" h="2505710">
                  <a:moveTo>
                    <a:pt x="4012691" y="835151"/>
                  </a:moveTo>
                  <a:lnTo>
                    <a:pt x="4821935" y="835151"/>
                  </a:lnTo>
                </a:path>
                <a:path w="4822190" h="2505710">
                  <a:moveTo>
                    <a:pt x="0" y="417575"/>
                  </a:moveTo>
                  <a:lnTo>
                    <a:pt x="1412748" y="417575"/>
                  </a:lnTo>
                </a:path>
                <a:path w="4822190" h="2505710">
                  <a:moveTo>
                    <a:pt x="1601724" y="417575"/>
                  </a:moveTo>
                  <a:lnTo>
                    <a:pt x="4821935" y="417575"/>
                  </a:lnTo>
                </a:path>
                <a:path w="4822190" h="2505710">
                  <a:moveTo>
                    <a:pt x="0" y="0"/>
                  </a:moveTo>
                  <a:lnTo>
                    <a:pt x="48219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1632" y="3544823"/>
              <a:ext cx="4407535" cy="2527300"/>
            </a:xfrm>
            <a:custGeom>
              <a:avLst/>
              <a:gdLst/>
              <a:ahLst/>
              <a:cxnLst/>
              <a:rect l="l" t="t" r="r" b="b"/>
              <a:pathLst>
                <a:path w="4407534" h="2527300">
                  <a:moveTo>
                    <a:pt x="188976" y="1857756"/>
                  </a:moveTo>
                  <a:lnTo>
                    <a:pt x="0" y="1857756"/>
                  </a:lnTo>
                  <a:lnTo>
                    <a:pt x="0" y="2526792"/>
                  </a:lnTo>
                  <a:lnTo>
                    <a:pt x="188976" y="2526792"/>
                  </a:lnTo>
                  <a:lnTo>
                    <a:pt x="188976" y="1857756"/>
                  </a:lnTo>
                  <a:close/>
                </a:path>
                <a:path w="4407534" h="2527300">
                  <a:moveTo>
                    <a:pt x="792480" y="2129028"/>
                  </a:moveTo>
                  <a:lnTo>
                    <a:pt x="603504" y="2129028"/>
                  </a:lnTo>
                  <a:lnTo>
                    <a:pt x="603504" y="2526792"/>
                  </a:lnTo>
                  <a:lnTo>
                    <a:pt x="792480" y="2526792"/>
                  </a:lnTo>
                  <a:lnTo>
                    <a:pt x="792480" y="2129028"/>
                  </a:lnTo>
                  <a:close/>
                </a:path>
                <a:path w="4407534" h="2527300">
                  <a:moveTo>
                    <a:pt x="1394460" y="0"/>
                  </a:moveTo>
                  <a:lnTo>
                    <a:pt x="1205484" y="0"/>
                  </a:lnTo>
                  <a:lnTo>
                    <a:pt x="1205484" y="2526792"/>
                  </a:lnTo>
                  <a:lnTo>
                    <a:pt x="1394460" y="2526792"/>
                  </a:lnTo>
                  <a:lnTo>
                    <a:pt x="1394460" y="0"/>
                  </a:lnTo>
                  <a:close/>
                </a:path>
                <a:path w="4407534" h="2527300">
                  <a:moveTo>
                    <a:pt x="1996440" y="876300"/>
                  </a:moveTo>
                  <a:lnTo>
                    <a:pt x="1807464" y="876300"/>
                  </a:lnTo>
                  <a:lnTo>
                    <a:pt x="1807464" y="2526792"/>
                  </a:lnTo>
                  <a:lnTo>
                    <a:pt x="1996440" y="2526792"/>
                  </a:lnTo>
                  <a:lnTo>
                    <a:pt x="1996440" y="876300"/>
                  </a:lnTo>
                  <a:close/>
                </a:path>
                <a:path w="4407534" h="2527300">
                  <a:moveTo>
                    <a:pt x="2599944" y="1377696"/>
                  </a:moveTo>
                  <a:lnTo>
                    <a:pt x="2410968" y="1377696"/>
                  </a:lnTo>
                  <a:lnTo>
                    <a:pt x="2410968" y="2526792"/>
                  </a:lnTo>
                  <a:lnTo>
                    <a:pt x="2599944" y="2526792"/>
                  </a:lnTo>
                  <a:lnTo>
                    <a:pt x="2599944" y="1377696"/>
                  </a:lnTo>
                  <a:close/>
                </a:path>
                <a:path w="4407534" h="2527300">
                  <a:moveTo>
                    <a:pt x="3201924" y="396240"/>
                  </a:moveTo>
                  <a:lnTo>
                    <a:pt x="3012948" y="396240"/>
                  </a:lnTo>
                  <a:lnTo>
                    <a:pt x="3012948" y="2526792"/>
                  </a:lnTo>
                  <a:lnTo>
                    <a:pt x="3201924" y="2526792"/>
                  </a:lnTo>
                  <a:lnTo>
                    <a:pt x="3201924" y="396240"/>
                  </a:lnTo>
                  <a:close/>
                </a:path>
                <a:path w="4407534" h="2527300">
                  <a:moveTo>
                    <a:pt x="3805428" y="376428"/>
                  </a:moveTo>
                  <a:lnTo>
                    <a:pt x="3616452" y="376428"/>
                  </a:lnTo>
                  <a:lnTo>
                    <a:pt x="3616452" y="2526792"/>
                  </a:lnTo>
                  <a:lnTo>
                    <a:pt x="3805428" y="2526792"/>
                  </a:lnTo>
                  <a:lnTo>
                    <a:pt x="3805428" y="376428"/>
                  </a:lnTo>
                  <a:close/>
                </a:path>
                <a:path w="4407534" h="2527300">
                  <a:moveTo>
                    <a:pt x="4407408" y="960120"/>
                  </a:moveTo>
                  <a:lnTo>
                    <a:pt x="4218432" y="960120"/>
                  </a:lnTo>
                  <a:lnTo>
                    <a:pt x="4218432" y="2526792"/>
                  </a:lnTo>
                  <a:lnTo>
                    <a:pt x="4407408" y="2526792"/>
                  </a:lnTo>
                  <a:lnTo>
                    <a:pt x="4407408" y="960120"/>
                  </a:lnTo>
                  <a:close/>
                </a:path>
              </a:pathLst>
            </a:custGeom>
            <a:solidFill>
              <a:srgbClr val="EB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54368" y="6071616"/>
              <a:ext cx="4822190" cy="0"/>
            </a:xfrm>
            <a:custGeom>
              <a:avLst/>
              <a:gdLst/>
              <a:ahLst/>
              <a:cxnLst/>
              <a:rect l="l" t="t" r="r" b="b"/>
              <a:pathLst>
                <a:path w="4822190">
                  <a:moveTo>
                    <a:pt x="0" y="0"/>
                  </a:moveTo>
                  <a:lnTo>
                    <a:pt x="48219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89141" y="5979058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7038" y="5561482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27038" y="5143880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27038" y="4726304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27038" y="4308729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65061" y="3891153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65061" y="3473577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120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65061" y="305600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Arial"/>
                <a:cs typeface="Arial"/>
              </a:rPr>
              <a:t>140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26275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28890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31378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34373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436861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039477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642345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244960" y="6125362"/>
            <a:ext cx="7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11693" y="2539060"/>
            <a:ext cx="268732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No.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sz="14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4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585858"/>
                </a:solidFill>
                <a:latin typeface="Arial"/>
                <a:cs typeface="Arial"/>
              </a:rPr>
              <a:t>Caravan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5"/>
              </a:spcBef>
            </a:pPr>
            <a:r>
              <a:rPr sz="1400" b="1" spc="-55" dirty="0">
                <a:solidFill>
                  <a:srgbClr val="585858"/>
                </a:solidFill>
                <a:latin typeface="Arial"/>
                <a:cs typeface="Arial"/>
              </a:rPr>
              <a:t>Purchasing</a:t>
            </a:r>
            <a:r>
              <a:rPr sz="1400" b="1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585858"/>
                </a:solidFill>
                <a:latin typeface="Arial"/>
                <a:cs typeface="Arial"/>
              </a:rPr>
              <a:t>power</a:t>
            </a:r>
            <a:r>
              <a:rPr sz="14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85858"/>
                </a:solidFill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382511" y="2467355"/>
            <a:ext cx="5334000" cy="3895725"/>
          </a:xfrm>
          <a:custGeom>
            <a:avLst/>
            <a:gdLst/>
            <a:ahLst/>
            <a:cxnLst/>
            <a:rect l="l" t="t" r="r" b="b"/>
            <a:pathLst>
              <a:path w="5334000" h="3895725">
                <a:moveTo>
                  <a:pt x="0" y="3895344"/>
                </a:moveTo>
                <a:lnTo>
                  <a:pt x="5333999" y="3895344"/>
                </a:lnTo>
                <a:lnTo>
                  <a:pt x="5333999" y="0"/>
                </a:lnTo>
                <a:lnTo>
                  <a:pt x="0" y="0"/>
                </a:lnTo>
                <a:lnTo>
                  <a:pt x="0" y="38953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822947"/>
            <a:ext cx="11402568" cy="762012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504444" y="934211"/>
            <a:ext cx="11078210" cy="646430"/>
          </a:xfrm>
          <a:prstGeom prst="rect">
            <a:avLst/>
          </a:prstGeom>
          <a:solidFill>
            <a:srgbClr val="FFC000">
              <a:alpha val="85881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b="1" spc="-60" dirty="0">
                <a:latin typeface="Arial"/>
                <a:cs typeface="Arial"/>
              </a:rPr>
              <a:t>Frequency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policy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purchased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by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characteristic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“Contribution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social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security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insurance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policies”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800" b="1" spc="-60" dirty="0">
                <a:latin typeface="Arial"/>
                <a:cs typeface="Arial"/>
              </a:rPr>
              <a:t>“Purchasing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power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class”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7779" y="1401699"/>
            <a:ext cx="11229975" cy="5396230"/>
            <a:chOff x="517779" y="1401699"/>
            <a:chExt cx="11229975" cy="5396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1411222"/>
              <a:ext cx="11210544" cy="5376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2541" y="1406461"/>
              <a:ext cx="11220450" cy="5386705"/>
            </a:xfrm>
            <a:custGeom>
              <a:avLst/>
              <a:gdLst/>
              <a:ahLst/>
              <a:cxnLst/>
              <a:rect l="l" t="t" r="r" b="b"/>
              <a:pathLst>
                <a:path w="11220450" h="5386705">
                  <a:moveTo>
                    <a:pt x="0" y="5386197"/>
                  </a:moveTo>
                  <a:lnTo>
                    <a:pt x="11220069" y="5386197"/>
                  </a:lnTo>
                  <a:lnTo>
                    <a:pt x="11220069" y="0"/>
                  </a:lnTo>
                  <a:lnTo>
                    <a:pt x="0" y="0"/>
                  </a:lnTo>
                  <a:lnTo>
                    <a:pt x="0" y="538619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304" y="717804"/>
            <a:ext cx="8916924" cy="4617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5739" y="732790"/>
            <a:ext cx="7840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00"/>
                </a:solidFill>
                <a:latin typeface="Arial"/>
                <a:cs typeface="Arial"/>
              </a:rPr>
              <a:t>Mean</a:t>
            </a:r>
            <a:r>
              <a:rPr sz="24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000000"/>
                </a:solidFill>
                <a:latin typeface="Arial"/>
                <a:cs typeface="Arial"/>
              </a:rPr>
              <a:t>values</a:t>
            </a:r>
            <a:r>
              <a:rPr sz="24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4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  <a:r>
              <a:rPr sz="24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000"/>
                </a:solidFill>
                <a:latin typeface="Arial"/>
                <a:cs typeface="Arial"/>
              </a:rPr>
              <a:t>who</a:t>
            </a:r>
            <a:r>
              <a:rPr sz="2400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000"/>
                </a:solidFill>
                <a:latin typeface="Arial"/>
                <a:cs typeface="Arial"/>
              </a:rPr>
              <a:t>purchased</a:t>
            </a:r>
            <a:r>
              <a:rPr sz="240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000000"/>
                </a:solidFill>
                <a:latin typeface="Arial"/>
                <a:cs typeface="Arial"/>
              </a:rPr>
              <a:t>Caravan</a:t>
            </a:r>
            <a:r>
              <a:rPr sz="2400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503631"/>
            <a:ext cx="6422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solidFill>
                  <a:srgbClr val="000000"/>
                </a:solidFill>
                <a:latin typeface="Arial"/>
                <a:cs typeface="Arial"/>
              </a:rPr>
              <a:t>Correlation</a:t>
            </a:r>
            <a:r>
              <a:rPr sz="5400" spc="-2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spc="-140" dirty="0">
                <a:solidFill>
                  <a:srgbClr val="000000"/>
                </a:solidFill>
                <a:latin typeface="Arial"/>
                <a:cs typeface="Arial"/>
              </a:rPr>
              <a:t>Analysis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6" y="1435608"/>
            <a:ext cx="9250680" cy="0"/>
          </a:xfrm>
          <a:custGeom>
            <a:avLst/>
            <a:gdLst/>
            <a:ahLst/>
            <a:cxnLst/>
            <a:rect l="l" t="t" r="r" b="b"/>
            <a:pathLst>
              <a:path w="9250680">
                <a:moveTo>
                  <a:pt x="0" y="0"/>
                </a:moveTo>
                <a:lnTo>
                  <a:pt x="9250680" y="0"/>
                </a:lnTo>
              </a:path>
            </a:pathLst>
          </a:custGeom>
          <a:ln w="12700">
            <a:solidFill>
              <a:srgbClr val="EB9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451" y="1460753"/>
            <a:ext cx="1657350" cy="7219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420"/>
              </a:spcBef>
            </a:pPr>
            <a:r>
              <a:rPr sz="2400" spc="-30" dirty="0">
                <a:latin typeface="Arial"/>
                <a:cs typeface="Arial"/>
              </a:rPr>
              <a:t>What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-30" dirty="0">
                <a:latin typeface="Arial"/>
                <a:cs typeface="Arial"/>
              </a:rPr>
              <a:t>Correlation?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8476" y="1471421"/>
            <a:ext cx="69589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Correlation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measures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strength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direction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between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two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9151" y="1982723"/>
            <a:ext cx="7400925" cy="0"/>
          </a:xfrm>
          <a:custGeom>
            <a:avLst/>
            <a:gdLst/>
            <a:ahLst/>
            <a:cxnLst/>
            <a:rect l="l" t="t" r="r" b="b"/>
            <a:pathLst>
              <a:path w="7400925">
                <a:moveTo>
                  <a:pt x="0" y="0"/>
                </a:moveTo>
                <a:lnTo>
                  <a:pt x="7400544" y="0"/>
                </a:lnTo>
              </a:path>
            </a:pathLst>
          </a:custGeom>
          <a:ln w="12700">
            <a:solidFill>
              <a:srgbClr val="F5D5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8476" y="2018157"/>
            <a:ext cx="16598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50" dirty="0">
                <a:latin typeface="Arial"/>
                <a:cs typeface="Arial"/>
              </a:rPr>
              <a:t> ranges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1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9151" y="2529839"/>
            <a:ext cx="7400925" cy="0"/>
          </a:xfrm>
          <a:custGeom>
            <a:avLst/>
            <a:gdLst/>
            <a:ahLst/>
            <a:cxnLst/>
            <a:rect l="l" t="t" r="r" b="b"/>
            <a:pathLst>
              <a:path w="7400925">
                <a:moveTo>
                  <a:pt x="0" y="0"/>
                </a:moveTo>
                <a:lnTo>
                  <a:pt x="7400544" y="0"/>
                </a:lnTo>
              </a:path>
            </a:pathLst>
          </a:custGeom>
          <a:ln w="12700">
            <a:solidFill>
              <a:srgbClr val="F5D5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9151" y="3076955"/>
            <a:ext cx="7400925" cy="0"/>
          </a:xfrm>
          <a:custGeom>
            <a:avLst/>
            <a:gdLst/>
            <a:ahLst/>
            <a:cxnLst/>
            <a:rect l="l" t="t" r="r" b="b"/>
            <a:pathLst>
              <a:path w="7400925">
                <a:moveTo>
                  <a:pt x="0" y="0"/>
                </a:moveTo>
                <a:lnTo>
                  <a:pt x="7400544" y="0"/>
                </a:lnTo>
              </a:path>
            </a:pathLst>
          </a:custGeom>
          <a:ln w="12700">
            <a:solidFill>
              <a:srgbClr val="F5D5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9151" y="3624071"/>
            <a:ext cx="7400925" cy="0"/>
          </a:xfrm>
          <a:custGeom>
            <a:avLst/>
            <a:gdLst/>
            <a:ahLst/>
            <a:cxnLst/>
            <a:rect l="l" t="t" r="r" b="b"/>
            <a:pathLst>
              <a:path w="7400925">
                <a:moveTo>
                  <a:pt x="0" y="0"/>
                </a:moveTo>
                <a:lnTo>
                  <a:pt x="7400544" y="0"/>
                </a:lnTo>
              </a:path>
            </a:pathLst>
          </a:custGeom>
          <a:ln w="12700">
            <a:solidFill>
              <a:srgbClr val="F5D5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5591" y="4105655"/>
            <a:ext cx="11206480" cy="585470"/>
            <a:chOff x="545591" y="4105655"/>
            <a:chExt cx="11206480" cy="585470"/>
          </a:xfrm>
        </p:grpSpPr>
        <p:sp>
          <p:nvSpPr>
            <p:cNvPr id="12" name="object 12"/>
            <p:cNvSpPr/>
            <p:nvPr/>
          </p:nvSpPr>
          <p:spPr>
            <a:xfrm>
              <a:off x="2359152" y="4169663"/>
              <a:ext cx="7400925" cy="0"/>
            </a:xfrm>
            <a:custGeom>
              <a:avLst/>
              <a:gdLst/>
              <a:ahLst/>
              <a:cxnLst/>
              <a:rect l="l" t="t" r="r" b="b"/>
              <a:pathLst>
                <a:path w="7400925">
                  <a:moveTo>
                    <a:pt x="0" y="0"/>
                  </a:moveTo>
                  <a:lnTo>
                    <a:pt x="7400544" y="0"/>
                  </a:lnTo>
                </a:path>
              </a:pathLst>
            </a:custGeom>
            <a:ln w="12700">
              <a:solidFill>
                <a:srgbClr val="F5D5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5591" y="4105655"/>
              <a:ext cx="11206480" cy="585470"/>
            </a:xfrm>
            <a:custGeom>
              <a:avLst/>
              <a:gdLst/>
              <a:ahLst/>
              <a:cxnLst/>
              <a:rect l="l" t="t" r="r" b="b"/>
              <a:pathLst>
                <a:path w="11206480" h="585470">
                  <a:moveTo>
                    <a:pt x="11147425" y="0"/>
                  </a:moveTo>
                  <a:lnTo>
                    <a:pt x="58521" y="0"/>
                  </a:lnTo>
                  <a:lnTo>
                    <a:pt x="35741" y="4593"/>
                  </a:lnTo>
                  <a:lnTo>
                    <a:pt x="17140" y="17129"/>
                  </a:lnTo>
                  <a:lnTo>
                    <a:pt x="4598" y="35736"/>
                  </a:lnTo>
                  <a:lnTo>
                    <a:pt x="0" y="58547"/>
                  </a:lnTo>
                  <a:lnTo>
                    <a:pt x="0" y="526669"/>
                  </a:lnTo>
                  <a:lnTo>
                    <a:pt x="4598" y="549479"/>
                  </a:lnTo>
                  <a:lnTo>
                    <a:pt x="17140" y="568086"/>
                  </a:lnTo>
                  <a:lnTo>
                    <a:pt x="35741" y="580622"/>
                  </a:lnTo>
                  <a:lnTo>
                    <a:pt x="58521" y="585216"/>
                  </a:lnTo>
                  <a:lnTo>
                    <a:pt x="11147425" y="585216"/>
                  </a:lnTo>
                  <a:lnTo>
                    <a:pt x="11170235" y="580622"/>
                  </a:lnTo>
                  <a:lnTo>
                    <a:pt x="11188842" y="568086"/>
                  </a:lnTo>
                  <a:lnTo>
                    <a:pt x="11201378" y="549479"/>
                  </a:lnTo>
                  <a:lnTo>
                    <a:pt x="11205972" y="526669"/>
                  </a:lnTo>
                  <a:lnTo>
                    <a:pt x="11205972" y="58547"/>
                  </a:lnTo>
                  <a:lnTo>
                    <a:pt x="11201378" y="35736"/>
                  </a:lnTo>
                  <a:lnTo>
                    <a:pt x="11188842" y="17129"/>
                  </a:lnTo>
                  <a:lnTo>
                    <a:pt x="11170235" y="4593"/>
                  </a:lnTo>
                  <a:lnTo>
                    <a:pt x="11147425" y="0"/>
                  </a:lnTo>
                  <a:close/>
                </a:path>
              </a:pathLst>
            </a:custGeom>
            <a:solidFill>
              <a:srgbClr val="F7D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3588" y="4360913"/>
              <a:ext cx="22860" cy="30480"/>
            </a:xfrm>
            <a:custGeom>
              <a:avLst/>
              <a:gdLst/>
              <a:ahLst/>
              <a:cxnLst/>
              <a:rect l="l" t="t" r="r" b="b"/>
              <a:pathLst>
                <a:path w="22859" h="30479">
                  <a:moveTo>
                    <a:pt x="8650" y="0"/>
                  </a:moveTo>
                  <a:lnTo>
                    <a:pt x="3327" y="5297"/>
                  </a:lnTo>
                  <a:lnTo>
                    <a:pt x="0" y="21190"/>
                  </a:lnTo>
                  <a:lnTo>
                    <a:pt x="2994" y="28144"/>
                  </a:lnTo>
                  <a:lnTo>
                    <a:pt x="13641" y="30130"/>
                  </a:lnTo>
                  <a:lnTo>
                    <a:pt x="18959" y="24833"/>
                  </a:lnTo>
                  <a:lnTo>
                    <a:pt x="22286" y="8939"/>
                  </a:lnTo>
                  <a:lnTo>
                    <a:pt x="18959" y="1986"/>
                  </a:lnTo>
                  <a:lnTo>
                    <a:pt x="13973" y="993"/>
                  </a:lnTo>
                  <a:lnTo>
                    <a:pt x="8650" y="0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3588" y="4360913"/>
              <a:ext cx="22860" cy="30480"/>
            </a:xfrm>
            <a:custGeom>
              <a:avLst/>
              <a:gdLst/>
              <a:ahLst/>
              <a:cxnLst/>
              <a:rect l="l" t="t" r="r" b="b"/>
              <a:pathLst>
                <a:path w="22859" h="30479">
                  <a:moveTo>
                    <a:pt x="13973" y="993"/>
                  </a:moveTo>
                  <a:lnTo>
                    <a:pt x="8650" y="0"/>
                  </a:lnTo>
                  <a:lnTo>
                    <a:pt x="3327" y="5297"/>
                  </a:lnTo>
                  <a:lnTo>
                    <a:pt x="1663" y="13244"/>
                  </a:lnTo>
                  <a:lnTo>
                    <a:pt x="0" y="21190"/>
                  </a:lnTo>
                  <a:lnTo>
                    <a:pt x="2994" y="28144"/>
                  </a:lnTo>
                  <a:lnTo>
                    <a:pt x="8317" y="29137"/>
                  </a:lnTo>
                  <a:lnTo>
                    <a:pt x="13641" y="30130"/>
                  </a:lnTo>
                  <a:lnTo>
                    <a:pt x="18959" y="24833"/>
                  </a:lnTo>
                  <a:lnTo>
                    <a:pt x="20622" y="16886"/>
                  </a:lnTo>
                  <a:lnTo>
                    <a:pt x="22286" y="8939"/>
                  </a:lnTo>
                  <a:lnTo>
                    <a:pt x="18959" y="1986"/>
                  </a:lnTo>
                  <a:lnTo>
                    <a:pt x="13973" y="993"/>
                  </a:lnTo>
                  <a:close/>
                </a:path>
              </a:pathLst>
            </a:custGeom>
            <a:ln w="3875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056" y="4308930"/>
              <a:ext cx="304165" cy="170180"/>
            </a:xfrm>
            <a:custGeom>
              <a:avLst/>
              <a:gdLst/>
              <a:ahLst/>
              <a:cxnLst/>
              <a:rect l="l" t="t" r="r" b="b"/>
              <a:pathLst>
                <a:path w="304165" h="170179">
                  <a:moveTo>
                    <a:pt x="184624" y="12913"/>
                  </a:moveTo>
                  <a:lnTo>
                    <a:pt x="151716" y="12913"/>
                  </a:lnTo>
                  <a:lnTo>
                    <a:pt x="140711" y="43835"/>
                  </a:lnTo>
                  <a:lnTo>
                    <a:pt x="137687" y="74240"/>
                  </a:lnTo>
                  <a:lnTo>
                    <a:pt x="137642" y="77810"/>
                  </a:lnTo>
                  <a:lnTo>
                    <a:pt x="139041" y="103967"/>
                  </a:lnTo>
                  <a:lnTo>
                    <a:pt x="142067" y="123502"/>
                  </a:lnTo>
                  <a:lnTo>
                    <a:pt x="140737" y="123833"/>
                  </a:lnTo>
                  <a:lnTo>
                    <a:pt x="132694" y="125329"/>
                  </a:lnTo>
                  <a:lnTo>
                    <a:pt x="124558" y="126358"/>
                  </a:lnTo>
                  <a:lnTo>
                    <a:pt x="116360" y="126953"/>
                  </a:lnTo>
                  <a:lnTo>
                    <a:pt x="108131" y="127145"/>
                  </a:lnTo>
                  <a:lnTo>
                    <a:pt x="78186" y="127145"/>
                  </a:lnTo>
                  <a:lnTo>
                    <a:pt x="72712" y="131614"/>
                  </a:lnTo>
                  <a:lnTo>
                    <a:pt x="66833" y="135588"/>
                  </a:lnTo>
                  <a:lnTo>
                    <a:pt x="60641" y="139064"/>
                  </a:lnTo>
                  <a:lnTo>
                    <a:pt x="54231" y="142044"/>
                  </a:lnTo>
                  <a:lnTo>
                    <a:pt x="54231" y="162573"/>
                  </a:lnTo>
                  <a:lnTo>
                    <a:pt x="61551" y="169857"/>
                  </a:lnTo>
                  <a:lnTo>
                    <a:pt x="80183" y="169857"/>
                  </a:lnTo>
                  <a:lnTo>
                    <a:pt x="87502" y="162573"/>
                  </a:lnTo>
                  <a:lnTo>
                    <a:pt x="87502" y="137078"/>
                  </a:lnTo>
                  <a:lnTo>
                    <a:pt x="108131" y="137078"/>
                  </a:lnTo>
                  <a:lnTo>
                    <a:pt x="147391" y="132442"/>
                  </a:lnTo>
                  <a:lnTo>
                    <a:pt x="180662" y="132442"/>
                  </a:lnTo>
                  <a:lnTo>
                    <a:pt x="180662" y="122509"/>
                  </a:lnTo>
                  <a:lnTo>
                    <a:pt x="185320" y="120522"/>
                  </a:lnTo>
                  <a:lnTo>
                    <a:pt x="187316" y="119529"/>
                  </a:lnTo>
                  <a:lnTo>
                    <a:pt x="220588" y="119529"/>
                  </a:lnTo>
                  <a:lnTo>
                    <a:pt x="220588" y="112245"/>
                  </a:lnTo>
                  <a:lnTo>
                    <a:pt x="240218" y="111583"/>
                  </a:lnTo>
                  <a:lnTo>
                    <a:pt x="296441" y="111583"/>
                  </a:lnTo>
                  <a:lnTo>
                    <a:pt x="297771" y="110258"/>
                  </a:lnTo>
                  <a:lnTo>
                    <a:pt x="297888" y="109927"/>
                  </a:lnTo>
                  <a:lnTo>
                    <a:pt x="284796" y="109927"/>
                  </a:lnTo>
                  <a:lnTo>
                    <a:pt x="282467" y="109596"/>
                  </a:lnTo>
                  <a:lnTo>
                    <a:pt x="247175" y="102974"/>
                  </a:lnTo>
                  <a:lnTo>
                    <a:pt x="202954" y="102974"/>
                  </a:lnTo>
                  <a:lnTo>
                    <a:pt x="206614" y="97014"/>
                  </a:lnTo>
                  <a:lnTo>
                    <a:pt x="208943" y="90392"/>
                  </a:lnTo>
                  <a:lnTo>
                    <a:pt x="209608" y="83438"/>
                  </a:lnTo>
                  <a:lnTo>
                    <a:pt x="206827" y="58414"/>
                  </a:lnTo>
                  <a:lnTo>
                    <a:pt x="196591" y="41678"/>
                  </a:lnTo>
                  <a:lnTo>
                    <a:pt x="186542" y="27611"/>
                  </a:lnTo>
                  <a:lnTo>
                    <a:pt x="184624" y="12913"/>
                  </a:lnTo>
                  <a:close/>
                </a:path>
                <a:path w="304165" h="170179">
                  <a:moveTo>
                    <a:pt x="180662" y="132442"/>
                  </a:moveTo>
                  <a:lnTo>
                    <a:pt x="147391" y="132442"/>
                  </a:lnTo>
                  <a:lnTo>
                    <a:pt x="147391" y="162573"/>
                  </a:lnTo>
                  <a:lnTo>
                    <a:pt x="154710" y="169857"/>
                  </a:lnTo>
                  <a:lnTo>
                    <a:pt x="173342" y="169857"/>
                  </a:lnTo>
                  <a:lnTo>
                    <a:pt x="180662" y="162573"/>
                  </a:lnTo>
                  <a:lnTo>
                    <a:pt x="180662" y="132442"/>
                  </a:lnTo>
                  <a:close/>
                </a:path>
                <a:path w="304165" h="170179">
                  <a:moveTo>
                    <a:pt x="220588" y="119529"/>
                  </a:moveTo>
                  <a:lnTo>
                    <a:pt x="187316" y="119529"/>
                  </a:lnTo>
                  <a:lnTo>
                    <a:pt x="187316" y="162242"/>
                  </a:lnTo>
                  <a:lnTo>
                    <a:pt x="194636" y="169526"/>
                  </a:lnTo>
                  <a:lnTo>
                    <a:pt x="213268" y="169526"/>
                  </a:lnTo>
                  <a:lnTo>
                    <a:pt x="220588" y="162242"/>
                  </a:lnTo>
                  <a:lnTo>
                    <a:pt x="220588" y="119529"/>
                  </a:lnTo>
                  <a:close/>
                </a:path>
                <a:path w="304165" h="170179">
                  <a:moveTo>
                    <a:pt x="103473" y="3642"/>
                  </a:moveTo>
                  <a:lnTo>
                    <a:pt x="98149" y="3642"/>
                  </a:lnTo>
                  <a:lnTo>
                    <a:pt x="61057" y="11392"/>
                  </a:lnTo>
                  <a:lnTo>
                    <a:pt x="29735" y="32117"/>
                  </a:lnTo>
                  <a:lnTo>
                    <a:pt x="8083" y="62030"/>
                  </a:lnTo>
                  <a:lnTo>
                    <a:pt x="75" y="97014"/>
                  </a:lnTo>
                  <a:lnTo>
                    <a:pt x="0" y="103967"/>
                  </a:lnTo>
                  <a:lnTo>
                    <a:pt x="332" y="106947"/>
                  </a:lnTo>
                  <a:lnTo>
                    <a:pt x="1533" y="110589"/>
                  </a:lnTo>
                  <a:lnTo>
                    <a:pt x="3659" y="117542"/>
                  </a:lnTo>
                  <a:lnTo>
                    <a:pt x="8650" y="123833"/>
                  </a:lnTo>
                  <a:lnTo>
                    <a:pt x="15304" y="128138"/>
                  </a:lnTo>
                  <a:lnTo>
                    <a:pt x="15304" y="161911"/>
                  </a:lnTo>
                  <a:lnTo>
                    <a:pt x="22623" y="169195"/>
                  </a:lnTo>
                  <a:lnTo>
                    <a:pt x="41255" y="169195"/>
                  </a:lnTo>
                  <a:lnTo>
                    <a:pt x="48575" y="161911"/>
                  </a:lnTo>
                  <a:lnTo>
                    <a:pt x="48575" y="137078"/>
                  </a:lnTo>
                  <a:lnTo>
                    <a:pt x="66801" y="127848"/>
                  </a:lnTo>
                  <a:lnTo>
                    <a:pt x="79351" y="116880"/>
                  </a:lnTo>
                  <a:lnTo>
                    <a:pt x="80195" y="115556"/>
                  </a:lnTo>
                  <a:lnTo>
                    <a:pt x="14639" y="115556"/>
                  </a:lnTo>
                  <a:lnTo>
                    <a:pt x="12643" y="113238"/>
                  </a:lnTo>
                  <a:lnTo>
                    <a:pt x="11312" y="110589"/>
                  </a:lnTo>
                  <a:lnTo>
                    <a:pt x="9648" y="105623"/>
                  </a:lnTo>
                  <a:lnTo>
                    <a:pt x="9411" y="103967"/>
                  </a:lnTo>
                  <a:lnTo>
                    <a:pt x="9473" y="97014"/>
                  </a:lnTo>
                  <a:lnTo>
                    <a:pt x="16729" y="66428"/>
                  </a:lnTo>
                  <a:lnTo>
                    <a:pt x="36431" y="39650"/>
                  </a:lnTo>
                  <a:lnTo>
                    <a:pt x="64618" y="20942"/>
                  </a:lnTo>
                  <a:lnTo>
                    <a:pt x="97484" y="13906"/>
                  </a:lnTo>
                  <a:lnTo>
                    <a:pt x="144729" y="13906"/>
                  </a:lnTo>
                  <a:lnTo>
                    <a:pt x="151716" y="12913"/>
                  </a:lnTo>
                  <a:lnTo>
                    <a:pt x="184624" y="12913"/>
                  </a:lnTo>
                  <a:lnTo>
                    <a:pt x="184322" y="10595"/>
                  </a:lnTo>
                  <a:lnTo>
                    <a:pt x="222917" y="10595"/>
                  </a:lnTo>
                  <a:lnTo>
                    <a:pt x="207612" y="4635"/>
                  </a:lnTo>
                  <a:lnTo>
                    <a:pt x="205460" y="3973"/>
                  </a:lnTo>
                  <a:lnTo>
                    <a:pt x="132751" y="3973"/>
                  </a:lnTo>
                  <a:lnTo>
                    <a:pt x="103473" y="3642"/>
                  </a:lnTo>
                  <a:close/>
                </a:path>
                <a:path w="304165" h="170179">
                  <a:moveTo>
                    <a:pt x="296441" y="111583"/>
                  </a:moveTo>
                  <a:lnTo>
                    <a:pt x="240218" y="111583"/>
                  </a:lnTo>
                  <a:lnTo>
                    <a:pt x="281469" y="119529"/>
                  </a:lnTo>
                  <a:lnTo>
                    <a:pt x="283465" y="119529"/>
                  </a:lnTo>
                  <a:lnTo>
                    <a:pt x="287457" y="118536"/>
                  </a:lnTo>
                  <a:lnTo>
                    <a:pt x="291450" y="116549"/>
                  </a:lnTo>
                  <a:lnTo>
                    <a:pt x="296441" y="111583"/>
                  </a:lnTo>
                  <a:close/>
                </a:path>
                <a:path w="304165" h="170179">
                  <a:moveTo>
                    <a:pt x="55895" y="68870"/>
                  </a:moveTo>
                  <a:lnTo>
                    <a:pt x="40855" y="72362"/>
                  </a:lnTo>
                  <a:lnTo>
                    <a:pt x="28404" y="80665"/>
                  </a:lnTo>
                  <a:lnTo>
                    <a:pt x="19634" y="92756"/>
                  </a:lnTo>
                  <a:lnTo>
                    <a:pt x="15637" y="107609"/>
                  </a:lnTo>
                  <a:lnTo>
                    <a:pt x="15637" y="115556"/>
                  </a:lnTo>
                  <a:lnTo>
                    <a:pt x="80195" y="115556"/>
                  </a:lnTo>
                  <a:lnTo>
                    <a:pt x="86660" y="105416"/>
                  </a:lnTo>
                  <a:lnTo>
                    <a:pt x="89166" y="94696"/>
                  </a:lnTo>
                  <a:lnTo>
                    <a:pt x="88038" y="87075"/>
                  </a:lnTo>
                  <a:lnTo>
                    <a:pt x="83385" y="78182"/>
                  </a:lnTo>
                  <a:lnTo>
                    <a:pt x="73305" y="71089"/>
                  </a:lnTo>
                  <a:lnTo>
                    <a:pt x="55895" y="68870"/>
                  </a:lnTo>
                  <a:close/>
                </a:path>
                <a:path w="304165" h="170179">
                  <a:moveTo>
                    <a:pt x="275558" y="37083"/>
                  </a:moveTo>
                  <a:lnTo>
                    <a:pt x="260180" y="37083"/>
                  </a:lnTo>
                  <a:lnTo>
                    <a:pt x="267378" y="43374"/>
                  </a:lnTo>
                  <a:lnTo>
                    <a:pt x="272777" y="51031"/>
                  </a:lnTo>
                  <a:lnTo>
                    <a:pt x="276130" y="59759"/>
                  </a:lnTo>
                  <a:lnTo>
                    <a:pt x="277143" y="69201"/>
                  </a:lnTo>
                  <a:lnTo>
                    <a:pt x="279535" y="74240"/>
                  </a:lnTo>
                  <a:lnTo>
                    <a:pt x="284796" y="81452"/>
                  </a:lnTo>
                  <a:lnTo>
                    <a:pt x="290057" y="87919"/>
                  </a:lnTo>
                  <a:lnTo>
                    <a:pt x="292448" y="90723"/>
                  </a:lnTo>
                  <a:lnTo>
                    <a:pt x="295442" y="93372"/>
                  </a:lnTo>
                  <a:lnTo>
                    <a:pt x="290119" y="103636"/>
                  </a:lnTo>
                  <a:lnTo>
                    <a:pt x="287457" y="106616"/>
                  </a:lnTo>
                  <a:lnTo>
                    <a:pt x="286127" y="107940"/>
                  </a:lnTo>
                  <a:lnTo>
                    <a:pt x="284796" y="109927"/>
                  </a:lnTo>
                  <a:lnTo>
                    <a:pt x="297888" y="109927"/>
                  </a:lnTo>
                  <a:lnTo>
                    <a:pt x="302429" y="97014"/>
                  </a:lnTo>
                  <a:lnTo>
                    <a:pt x="304093" y="92047"/>
                  </a:lnTo>
                  <a:lnTo>
                    <a:pt x="302762" y="86749"/>
                  </a:lnTo>
                  <a:lnTo>
                    <a:pt x="299102" y="82776"/>
                  </a:lnTo>
                  <a:lnTo>
                    <a:pt x="294444" y="77810"/>
                  </a:lnTo>
                  <a:lnTo>
                    <a:pt x="290354" y="72362"/>
                  </a:lnTo>
                  <a:lnTo>
                    <a:pt x="286792" y="66883"/>
                  </a:lnTo>
                  <a:lnTo>
                    <a:pt x="285165" y="54751"/>
                  </a:lnTo>
                  <a:lnTo>
                    <a:pt x="280513" y="43581"/>
                  </a:lnTo>
                  <a:lnTo>
                    <a:pt x="275558" y="37083"/>
                  </a:lnTo>
                  <a:close/>
                </a:path>
                <a:path w="304165" h="170179">
                  <a:moveTo>
                    <a:pt x="241881" y="101980"/>
                  </a:moveTo>
                  <a:lnTo>
                    <a:pt x="240883" y="101980"/>
                  </a:lnTo>
                  <a:lnTo>
                    <a:pt x="202954" y="102974"/>
                  </a:lnTo>
                  <a:lnTo>
                    <a:pt x="247175" y="102974"/>
                  </a:lnTo>
                  <a:lnTo>
                    <a:pt x="241881" y="101980"/>
                  </a:lnTo>
                  <a:close/>
                </a:path>
                <a:path w="304165" h="170179">
                  <a:moveTo>
                    <a:pt x="222917" y="10595"/>
                  </a:moveTo>
                  <a:lnTo>
                    <a:pt x="184322" y="10595"/>
                  </a:lnTo>
                  <a:lnTo>
                    <a:pt x="190976" y="10926"/>
                  </a:lnTo>
                  <a:lnTo>
                    <a:pt x="197630" y="12250"/>
                  </a:lnTo>
                  <a:lnTo>
                    <a:pt x="203952" y="14568"/>
                  </a:lnTo>
                  <a:lnTo>
                    <a:pt x="233563" y="26157"/>
                  </a:lnTo>
                  <a:lnTo>
                    <a:pt x="232233" y="30461"/>
                  </a:lnTo>
                  <a:lnTo>
                    <a:pt x="231691" y="33964"/>
                  </a:lnTo>
                  <a:lnTo>
                    <a:pt x="231567" y="41388"/>
                  </a:lnTo>
                  <a:lnTo>
                    <a:pt x="233231" y="43374"/>
                  </a:lnTo>
                  <a:lnTo>
                    <a:pt x="235560" y="43706"/>
                  </a:lnTo>
                  <a:lnTo>
                    <a:pt x="237223" y="43706"/>
                  </a:lnTo>
                  <a:lnTo>
                    <a:pt x="237916" y="43359"/>
                  </a:lnTo>
                  <a:lnTo>
                    <a:pt x="243212" y="40395"/>
                  </a:lnTo>
                  <a:lnTo>
                    <a:pt x="248868" y="38739"/>
                  </a:lnTo>
                  <a:lnTo>
                    <a:pt x="256853" y="38739"/>
                  </a:lnTo>
                  <a:lnTo>
                    <a:pt x="258517" y="38077"/>
                  </a:lnTo>
                  <a:lnTo>
                    <a:pt x="260180" y="37083"/>
                  </a:lnTo>
                  <a:lnTo>
                    <a:pt x="275558" y="37083"/>
                  </a:lnTo>
                  <a:lnTo>
                    <a:pt x="273179" y="33964"/>
                  </a:lnTo>
                  <a:lnTo>
                    <a:pt x="263508" y="26488"/>
                  </a:lnTo>
                  <a:lnTo>
                    <a:pt x="263539" y="18516"/>
                  </a:lnTo>
                  <a:lnTo>
                    <a:pt x="263014" y="16555"/>
                  </a:lnTo>
                  <a:lnTo>
                    <a:pt x="238221" y="16555"/>
                  </a:lnTo>
                  <a:lnTo>
                    <a:pt x="222917" y="10595"/>
                  </a:lnTo>
                  <a:close/>
                </a:path>
                <a:path w="304165" h="170179">
                  <a:moveTo>
                    <a:pt x="257612" y="7910"/>
                  </a:moveTo>
                  <a:lnTo>
                    <a:pt x="250532" y="7946"/>
                  </a:lnTo>
                  <a:lnTo>
                    <a:pt x="245541" y="9270"/>
                  </a:lnTo>
                  <a:lnTo>
                    <a:pt x="241216" y="12582"/>
                  </a:lnTo>
                  <a:lnTo>
                    <a:pt x="238221" y="16555"/>
                  </a:lnTo>
                  <a:lnTo>
                    <a:pt x="263014" y="16555"/>
                  </a:lnTo>
                  <a:lnTo>
                    <a:pt x="261761" y="11878"/>
                  </a:lnTo>
                  <a:lnTo>
                    <a:pt x="257612" y="7910"/>
                  </a:lnTo>
                  <a:close/>
                </a:path>
                <a:path w="304165" h="170179">
                  <a:moveTo>
                    <a:pt x="144729" y="13906"/>
                  </a:moveTo>
                  <a:lnTo>
                    <a:pt x="102807" y="13906"/>
                  </a:lnTo>
                  <a:lnTo>
                    <a:pt x="132419" y="14237"/>
                  </a:lnTo>
                  <a:lnTo>
                    <a:pt x="141402" y="14237"/>
                  </a:lnTo>
                  <a:lnTo>
                    <a:pt x="144729" y="13906"/>
                  </a:lnTo>
                  <a:close/>
                </a:path>
                <a:path w="304165" h="170179">
                  <a:moveTo>
                    <a:pt x="178998" y="0"/>
                  </a:moveTo>
                  <a:lnTo>
                    <a:pt x="173675" y="0"/>
                  </a:lnTo>
                  <a:lnTo>
                    <a:pt x="168684" y="331"/>
                  </a:lnTo>
                  <a:lnTo>
                    <a:pt x="163361" y="993"/>
                  </a:lnTo>
                  <a:lnTo>
                    <a:pt x="141735" y="3973"/>
                  </a:lnTo>
                  <a:lnTo>
                    <a:pt x="205460" y="3973"/>
                  </a:lnTo>
                  <a:lnTo>
                    <a:pt x="200568" y="2467"/>
                  </a:lnTo>
                  <a:lnTo>
                    <a:pt x="193430" y="951"/>
                  </a:lnTo>
                  <a:lnTo>
                    <a:pt x="186230" y="118"/>
                  </a:lnTo>
                  <a:lnTo>
                    <a:pt x="178998" y="0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3056" y="4308930"/>
              <a:ext cx="304165" cy="170180"/>
            </a:xfrm>
            <a:custGeom>
              <a:avLst/>
              <a:gdLst/>
              <a:ahLst/>
              <a:cxnLst/>
              <a:rect l="l" t="t" r="r" b="b"/>
              <a:pathLst>
                <a:path w="304165" h="170179">
                  <a:moveTo>
                    <a:pt x="14639" y="115556"/>
                  </a:moveTo>
                  <a:lnTo>
                    <a:pt x="12643" y="113238"/>
                  </a:lnTo>
                  <a:lnTo>
                    <a:pt x="11312" y="110589"/>
                  </a:lnTo>
                  <a:lnTo>
                    <a:pt x="10314" y="107609"/>
                  </a:lnTo>
                  <a:lnTo>
                    <a:pt x="9648" y="105623"/>
                  </a:lnTo>
                  <a:lnTo>
                    <a:pt x="9315" y="103305"/>
                  </a:lnTo>
                  <a:lnTo>
                    <a:pt x="9315" y="101318"/>
                  </a:lnTo>
                  <a:lnTo>
                    <a:pt x="9315" y="97676"/>
                  </a:lnTo>
                  <a:lnTo>
                    <a:pt x="16729" y="66428"/>
                  </a:lnTo>
                  <a:lnTo>
                    <a:pt x="36431" y="39650"/>
                  </a:lnTo>
                  <a:lnTo>
                    <a:pt x="64618" y="20942"/>
                  </a:lnTo>
                  <a:lnTo>
                    <a:pt x="97484" y="13906"/>
                  </a:lnTo>
                  <a:lnTo>
                    <a:pt x="102807" y="13906"/>
                  </a:lnTo>
                  <a:lnTo>
                    <a:pt x="109867" y="13958"/>
                  </a:lnTo>
                  <a:lnTo>
                    <a:pt x="118112" y="14072"/>
                  </a:lnTo>
                  <a:lnTo>
                    <a:pt x="126108" y="14185"/>
                  </a:lnTo>
                  <a:lnTo>
                    <a:pt x="132419" y="14237"/>
                  </a:lnTo>
                  <a:lnTo>
                    <a:pt x="135080" y="14237"/>
                  </a:lnTo>
                  <a:lnTo>
                    <a:pt x="141402" y="14237"/>
                  </a:lnTo>
                  <a:lnTo>
                    <a:pt x="144729" y="13906"/>
                  </a:lnTo>
                  <a:lnTo>
                    <a:pt x="151716" y="12913"/>
                  </a:lnTo>
                  <a:lnTo>
                    <a:pt x="140711" y="43835"/>
                  </a:lnTo>
                  <a:lnTo>
                    <a:pt x="137534" y="75782"/>
                  </a:lnTo>
                  <a:lnTo>
                    <a:pt x="139037" y="103941"/>
                  </a:lnTo>
                  <a:lnTo>
                    <a:pt x="142067" y="123502"/>
                  </a:lnTo>
                  <a:lnTo>
                    <a:pt x="140737" y="123833"/>
                  </a:lnTo>
                  <a:lnTo>
                    <a:pt x="132694" y="125329"/>
                  </a:lnTo>
                  <a:lnTo>
                    <a:pt x="124558" y="126358"/>
                  </a:lnTo>
                  <a:lnTo>
                    <a:pt x="116360" y="126953"/>
                  </a:lnTo>
                  <a:lnTo>
                    <a:pt x="108131" y="127145"/>
                  </a:lnTo>
                  <a:lnTo>
                    <a:pt x="78186" y="127145"/>
                  </a:lnTo>
                  <a:lnTo>
                    <a:pt x="72712" y="131614"/>
                  </a:lnTo>
                  <a:lnTo>
                    <a:pt x="66833" y="135588"/>
                  </a:lnTo>
                  <a:lnTo>
                    <a:pt x="60641" y="139064"/>
                  </a:lnTo>
                  <a:lnTo>
                    <a:pt x="54231" y="142044"/>
                  </a:lnTo>
                  <a:lnTo>
                    <a:pt x="54231" y="153302"/>
                  </a:lnTo>
                  <a:lnTo>
                    <a:pt x="54231" y="162573"/>
                  </a:lnTo>
                  <a:lnTo>
                    <a:pt x="61551" y="169857"/>
                  </a:lnTo>
                  <a:lnTo>
                    <a:pt x="70867" y="169857"/>
                  </a:lnTo>
                  <a:lnTo>
                    <a:pt x="80183" y="169857"/>
                  </a:lnTo>
                  <a:lnTo>
                    <a:pt x="87502" y="162573"/>
                  </a:lnTo>
                  <a:lnTo>
                    <a:pt x="87502" y="153302"/>
                  </a:lnTo>
                  <a:lnTo>
                    <a:pt x="87502" y="137078"/>
                  </a:lnTo>
                  <a:lnTo>
                    <a:pt x="108131" y="137078"/>
                  </a:lnTo>
                  <a:lnTo>
                    <a:pt x="116859" y="136835"/>
                  </a:lnTo>
                  <a:lnTo>
                    <a:pt x="125556" y="136126"/>
                  </a:lnTo>
                  <a:lnTo>
                    <a:pt x="134191" y="134982"/>
                  </a:lnTo>
                  <a:lnTo>
                    <a:pt x="142733" y="133436"/>
                  </a:lnTo>
                  <a:lnTo>
                    <a:pt x="147391" y="132442"/>
                  </a:lnTo>
                  <a:lnTo>
                    <a:pt x="147391" y="153302"/>
                  </a:lnTo>
                  <a:lnTo>
                    <a:pt x="147391" y="162573"/>
                  </a:lnTo>
                  <a:lnTo>
                    <a:pt x="154710" y="169857"/>
                  </a:lnTo>
                  <a:lnTo>
                    <a:pt x="164026" y="169857"/>
                  </a:lnTo>
                  <a:lnTo>
                    <a:pt x="173342" y="169857"/>
                  </a:lnTo>
                  <a:lnTo>
                    <a:pt x="180662" y="162573"/>
                  </a:lnTo>
                  <a:lnTo>
                    <a:pt x="180662" y="153302"/>
                  </a:lnTo>
                  <a:lnTo>
                    <a:pt x="180662" y="122509"/>
                  </a:lnTo>
                  <a:lnTo>
                    <a:pt x="182991" y="121516"/>
                  </a:lnTo>
                  <a:lnTo>
                    <a:pt x="185320" y="120522"/>
                  </a:lnTo>
                  <a:lnTo>
                    <a:pt x="187316" y="119529"/>
                  </a:lnTo>
                  <a:lnTo>
                    <a:pt x="187316" y="152971"/>
                  </a:lnTo>
                  <a:lnTo>
                    <a:pt x="187316" y="162242"/>
                  </a:lnTo>
                  <a:lnTo>
                    <a:pt x="194636" y="169526"/>
                  </a:lnTo>
                  <a:lnTo>
                    <a:pt x="203952" y="169526"/>
                  </a:lnTo>
                  <a:lnTo>
                    <a:pt x="213268" y="169526"/>
                  </a:lnTo>
                  <a:lnTo>
                    <a:pt x="220588" y="162242"/>
                  </a:lnTo>
                  <a:lnTo>
                    <a:pt x="220588" y="152971"/>
                  </a:lnTo>
                  <a:lnTo>
                    <a:pt x="220588" y="112245"/>
                  </a:lnTo>
                  <a:lnTo>
                    <a:pt x="240218" y="111583"/>
                  </a:lnTo>
                  <a:lnTo>
                    <a:pt x="281469" y="119529"/>
                  </a:lnTo>
                  <a:lnTo>
                    <a:pt x="282134" y="119529"/>
                  </a:lnTo>
                  <a:lnTo>
                    <a:pt x="282799" y="119529"/>
                  </a:lnTo>
                  <a:lnTo>
                    <a:pt x="283465" y="119529"/>
                  </a:lnTo>
                  <a:lnTo>
                    <a:pt x="287457" y="118536"/>
                  </a:lnTo>
                  <a:lnTo>
                    <a:pt x="291450" y="116549"/>
                  </a:lnTo>
                  <a:lnTo>
                    <a:pt x="294444" y="113569"/>
                  </a:lnTo>
                  <a:lnTo>
                    <a:pt x="297771" y="110258"/>
                  </a:lnTo>
                  <a:lnTo>
                    <a:pt x="300100" y="103636"/>
                  </a:lnTo>
                  <a:lnTo>
                    <a:pt x="302429" y="97014"/>
                  </a:lnTo>
                  <a:lnTo>
                    <a:pt x="304093" y="92047"/>
                  </a:lnTo>
                  <a:lnTo>
                    <a:pt x="302762" y="86749"/>
                  </a:lnTo>
                  <a:lnTo>
                    <a:pt x="299102" y="82776"/>
                  </a:lnTo>
                  <a:lnTo>
                    <a:pt x="294444" y="77810"/>
                  </a:lnTo>
                  <a:lnTo>
                    <a:pt x="290452" y="72512"/>
                  </a:lnTo>
                  <a:lnTo>
                    <a:pt x="286792" y="66883"/>
                  </a:lnTo>
                  <a:lnTo>
                    <a:pt x="285165" y="54751"/>
                  </a:lnTo>
                  <a:lnTo>
                    <a:pt x="280513" y="43581"/>
                  </a:lnTo>
                  <a:lnTo>
                    <a:pt x="273179" y="33964"/>
                  </a:lnTo>
                  <a:lnTo>
                    <a:pt x="263508" y="26488"/>
                  </a:lnTo>
                  <a:lnTo>
                    <a:pt x="263539" y="18516"/>
                  </a:lnTo>
                  <a:lnTo>
                    <a:pt x="261761" y="11878"/>
                  </a:lnTo>
                  <a:lnTo>
                    <a:pt x="257612" y="7910"/>
                  </a:lnTo>
                  <a:lnTo>
                    <a:pt x="250532" y="7946"/>
                  </a:lnTo>
                  <a:lnTo>
                    <a:pt x="245541" y="9270"/>
                  </a:lnTo>
                  <a:lnTo>
                    <a:pt x="241216" y="12582"/>
                  </a:lnTo>
                  <a:lnTo>
                    <a:pt x="238221" y="16555"/>
                  </a:lnTo>
                  <a:lnTo>
                    <a:pt x="207612" y="4635"/>
                  </a:lnTo>
                  <a:lnTo>
                    <a:pt x="200568" y="2467"/>
                  </a:lnTo>
                  <a:lnTo>
                    <a:pt x="193430" y="951"/>
                  </a:lnTo>
                  <a:lnTo>
                    <a:pt x="186230" y="118"/>
                  </a:lnTo>
                  <a:lnTo>
                    <a:pt x="178998" y="0"/>
                  </a:lnTo>
                  <a:lnTo>
                    <a:pt x="173675" y="0"/>
                  </a:lnTo>
                  <a:lnTo>
                    <a:pt x="168684" y="331"/>
                  </a:lnTo>
                  <a:lnTo>
                    <a:pt x="163361" y="993"/>
                  </a:lnTo>
                  <a:lnTo>
                    <a:pt x="144064" y="3642"/>
                  </a:lnTo>
                  <a:lnTo>
                    <a:pt x="141735" y="3973"/>
                  </a:lnTo>
                  <a:lnTo>
                    <a:pt x="136079" y="3973"/>
                  </a:lnTo>
                  <a:lnTo>
                    <a:pt x="132751" y="3973"/>
                  </a:lnTo>
                  <a:lnTo>
                    <a:pt x="126633" y="3921"/>
                  </a:lnTo>
                  <a:lnTo>
                    <a:pt x="118736" y="3807"/>
                  </a:lnTo>
                  <a:lnTo>
                    <a:pt x="110527" y="3693"/>
                  </a:lnTo>
                  <a:lnTo>
                    <a:pt x="103473" y="3642"/>
                  </a:lnTo>
                  <a:lnTo>
                    <a:pt x="98149" y="3642"/>
                  </a:lnTo>
                  <a:lnTo>
                    <a:pt x="61057" y="11392"/>
                  </a:lnTo>
                  <a:lnTo>
                    <a:pt x="29735" y="32117"/>
                  </a:lnTo>
                  <a:lnTo>
                    <a:pt x="8083" y="62030"/>
                  </a:lnTo>
                  <a:lnTo>
                    <a:pt x="0" y="97345"/>
                  </a:lnTo>
                  <a:lnTo>
                    <a:pt x="0" y="100987"/>
                  </a:lnTo>
                  <a:lnTo>
                    <a:pt x="0" y="103967"/>
                  </a:lnTo>
                  <a:lnTo>
                    <a:pt x="332" y="106947"/>
                  </a:lnTo>
                  <a:lnTo>
                    <a:pt x="1330" y="109927"/>
                  </a:lnTo>
                  <a:lnTo>
                    <a:pt x="3659" y="117542"/>
                  </a:lnTo>
                  <a:lnTo>
                    <a:pt x="8650" y="123833"/>
                  </a:lnTo>
                  <a:lnTo>
                    <a:pt x="15304" y="128138"/>
                  </a:lnTo>
                  <a:lnTo>
                    <a:pt x="15304" y="152640"/>
                  </a:lnTo>
                  <a:lnTo>
                    <a:pt x="15304" y="161911"/>
                  </a:lnTo>
                  <a:lnTo>
                    <a:pt x="22623" y="169195"/>
                  </a:lnTo>
                  <a:lnTo>
                    <a:pt x="31939" y="169195"/>
                  </a:lnTo>
                  <a:lnTo>
                    <a:pt x="41255" y="169195"/>
                  </a:lnTo>
                  <a:lnTo>
                    <a:pt x="48575" y="161911"/>
                  </a:lnTo>
                  <a:lnTo>
                    <a:pt x="48575" y="152640"/>
                  </a:lnTo>
                  <a:lnTo>
                    <a:pt x="48575" y="137078"/>
                  </a:lnTo>
                  <a:lnTo>
                    <a:pt x="66801" y="127848"/>
                  </a:lnTo>
                  <a:lnTo>
                    <a:pt x="79351" y="116880"/>
                  </a:lnTo>
                  <a:lnTo>
                    <a:pt x="86660" y="105416"/>
                  </a:lnTo>
                  <a:lnTo>
                    <a:pt x="89166" y="94696"/>
                  </a:lnTo>
                  <a:lnTo>
                    <a:pt x="88038" y="87075"/>
                  </a:lnTo>
                  <a:lnTo>
                    <a:pt x="83385" y="78182"/>
                  </a:lnTo>
                  <a:lnTo>
                    <a:pt x="73305" y="71089"/>
                  </a:lnTo>
                  <a:lnTo>
                    <a:pt x="55895" y="68870"/>
                  </a:lnTo>
                  <a:lnTo>
                    <a:pt x="40855" y="72362"/>
                  </a:lnTo>
                  <a:lnTo>
                    <a:pt x="28404" y="80665"/>
                  </a:lnTo>
                  <a:lnTo>
                    <a:pt x="19634" y="92756"/>
                  </a:lnTo>
                  <a:lnTo>
                    <a:pt x="15637" y="107609"/>
                  </a:lnTo>
                  <a:lnTo>
                    <a:pt x="15637" y="115556"/>
                  </a:lnTo>
                  <a:lnTo>
                    <a:pt x="14639" y="115556"/>
                  </a:lnTo>
                  <a:close/>
                </a:path>
              </a:pathLst>
            </a:custGeom>
            <a:ln w="3867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443" y="4317589"/>
              <a:ext cx="114991" cy="103203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722376" y="4236720"/>
            <a:ext cx="323215" cy="321945"/>
          </a:xfrm>
          <a:custGeom>
            <a:avLst/>
            <a:gdLst/>
            <a:ahLst/>
            <a:cxnLst/>
            <a:rect l="l" t="t" r="r" b="b"/>
            <a:pathLst>
              <a:path w="323215" h="321945">
                <a:moveTo>
                  <a:pt x="0" y="321563"/>
                </a:moveTo>
                <a:lnTo>
                  <a:pt x="323088" y="321563"/>
                </a:lnTo>
                <a:lnTo>
                  <a:pt x="323088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5591" y="4837176"/>
            <a:ext cx="11206480" cy="585470"/>
          </a:xfrm>
          <a:custGeom>
            <a:avLst/>
            <a:gdLst/>
            <a:ahLst/>
            <a:cxnLst/>
            <a:rect l="l" t="t" r="r" b="b"/>
            <a:pathLst>
              <a:path w="11206480" h="585470">
                <a:moveTo>
                  <a:pt x="11147425" y="0"/>
                </a:moveTo>
                <a:lnTo>
                  <a:pt x="58521" y="0"/>
                </a:lnTo>
                <a:lnTo>
                  <a:pt x="35741" y="4593"/>
                </a:lnTo>
                <a:lnTo>
                  <a:pt x="17140" y="17129"/>
                </a:lnTo>
                <a:lnTo>
                  <a:pt x="4598" y="35736"/>
                </a:lnTo>
                <a:lnTo>
                  <a:pt x="0" y="58547"/>
                </a:lnTo>
                <a:lnTo>
                  <a:pt x="0" y="526669"/>
                </a:lnTo>
                <a:lnTo>
                  <a:pt x="4598" y="549479"/>
                </a:lnTo>
                <a:lnTo>
                  <a:pt x="17140" y="568086"/>
                </a:lnTo>
                <a:lnTo>
                  <a:pt x="35741" y="580622"/>
                </a:lnTo>
                <a:lnTo>
                  <a:pt x="58521" y="585216"/>
                </a:lnTo>
                <a:lnTo>
                  <a:pt x="11147425" y="585216"/>
                </a:lnTo>
                <a:lnTo>
                  <a:pt x="11170235" y="580622"/>
                </a:lnTo>
                <a:lnTo>
                  <a:pt x="11188842" y="568086"/>
                </a:lnTo>
                <a:lnTo>
                  <a:pt x="11201378" y="549479"/>
                </a:lnTo>
                <a:lnTo>
                  <a:pt x="11205972" y="526669"/>
                </a:lnTo>
                <a:lnTo>
                  <a:pt x="11205972" y="58547"/>
                </a:lnTo>
                <a:lnTo>
                  <a:pt x="11201378" y="35736"/>
                </a:lnTo>
                <a:lnTo>
                  <a:pt x="11188842" y="17129"/>
                </a:lnTo>
                <a:lnTo>
                  <a:pt x="11170235" y="4593"/>
                </a:lnTo>
                <a:lnTo>
                  <a:pt x="11147425" y="0"/>
                </a:lnTo>
                <a:close/>
              </a:path>
            </a:pathLst>
          </a:custGeom>
          <a:solidFill>
            <a:srgbClr val="F7D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16026" y="4961890"/>
            <a:ext cx="335915" cy="334645"/>
            <a:chOff x="716026" y="4961890"/>
            <a:chExt cx="335915" cy="334645"/>
          </a:xfrm>
        </p:grpSpPr>
        <p:sp>
          <p:nvSpPr>
            <p:cNvPr id="22" name="object 22"/>
            <p:cNvSpPr/>
            <p:nvPr/>
          </p:nvSpPr>
          <p:spPr>
            <a:xfrm>
              <a:off x="811243" y="515269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17" y="0"/>
                  </a:moveTo>
                  <a:lnTo>
                    <a:pt x="16282" y="2090"/>
                  </a:lnTo>
                  <a:lnTo>
                    <a:pt x="7818" y="7781"/>
                  </a:lnTo>
                  <a:lnTo>
                    <a:pt x="2100" y="16203"/>
                  </a:lnTo>
                  <a:lnTo>
                    <a:pt x="0" y="26488"/>
                  </a:lnTo>
                  <a:lnTo>
                    <a:pt x="0" y="28806"/>
                  </a:lnTo>
                  <a:lnTo>
                    <a:pt x="332" y="29799"/>
                  </a:lnTo>
                  <a:lnTo>
                    <a:pt x="332" y="31124"/>
                  </a:lnTo>
                  <a:lnTo>
                    <a:pt x="26617" y="52977"/>
                  </a:lnTo>
                  <a:lnTo>
                    <a:pt x="35392" y="51456"/>
                  </a:lnTo>
                  <a:lnTo>
                    <a:pt x="42919" y="47265"/>
                  </a:lnTo>
                  <a:lnTo>
                    <a:pt x="48700" y="40964"/>
                  </a:lnTo>
                  <a:lnTo>
                    <a:pt x="52235" y="33110"/>
                  </a:lnTo>
                  <a:lnTo>
                    <a:pt x="52901" y="31124"/>
                  </a:lnTo>
                  <a:lnTo>
                    <a:pt x="52901" y="28806"/>
                  </a:lnTo>
                  <a:lnTo>
                    <a:pt x="53234" y="27481"/>
                  </a:lnTo>
                  <a:lnTo>
                    <a:pt x="53234" y="26488"/>
                  </a:lnTo>
                  <a:lnTo>
                    <a:pt x="51133" y="16203"/>
                  </a:lnTo>
                  <a:lnTo>
                    <a:pt x="45415" y="7781"/>
                  </a:lnTo>
                  <a:lnTo>
                    <a:pt x="36951" y="2090"/>
                  </a:lnTo>
                  <a:lnTo>
                    <a:pt x="26617" y="0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1243" y="515269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2901" y="29799"/>
                  </a:moveTo>
                  <a:lnTo>
                    <a:pt x="52901" y="28806"/>
                  </a:lnTo>
                  <a:lnTo>
                    <a:pt x="53234" y="27481"/>
                  </a:lnTo>
                  <a:lnTo>
                    <a:pt x="53234" y="26488"/>
                  </a:lnTo>
                  <a:lnTo>
                    <a:pt x="51133" y="16203"/>
                  </a:lnTo>
                  <a:lnTo>
                    <a:pt x="45415" y="7781"/>
                  </a:lnTo>
                  <a:lnTo>
                    <a:pt x="36951" y="2090"/>
                  </a:lnTo>
                  <a:lnTo>
                    <a:pt x="26617" y="0"/>
                  </a:lnTo>
                  <a:lnTo>
                    <a:pt x="16282" y="2090"/>
                  </a:lnTo>
                  <a:lnTo>
                    <a:pt x="7818" y="7781"/>
                  </a:lnTo>
                  <a:lnTo>
                    <a:pt x="2100" y="16203"/>
                  </a:lnTo>
                  <a:lnTo>
                    <a:pt x="0" y="26488"/>
                  </a:lnTo>
                  <a:lnTo>
                    <a:pt x="0" y="27481"/>
                  </a:lnTo>
                  <a:lnTo>
                    <a:pt x="0" y="28806"/>
                  </a:lnTo>
                  <a:lnTo>
                    <a:pt x="332" y="29799"/>
                  </a:lnTo>
                  <a:lnTo>
                    <a:pt x="332" y="30130"/>
                  </a:lnTo>
                  <a:lnTo>
                    <a:pt x="332" y="31124"/>
                  </a:lnTo>
                  <a:lnTo>
                    <a:pt x="665" y="32117"/>
                  </a:lnTo>
                  <a:lnTo>
                    <a:pt x="998" y="33110"/>
                  </a:lnTo>
                  <a:lnTo>
                    <a:pt x="4533" y="40964"/>
                  </a:lnTo>
                  <a:lnTo>
                    <a:pt x="10314" y="47265"/>
                  </a:lnTo>
                  <a:lnTo>
                    <a:pt x="17841" y="51456"/>
                  </a:lnTo>
                  <a:lnTo>
                    <a:pt x="26617" y="52977"/>
                  </a:lnTo>
                  <a:lnTo>
                    <a:pt x="35392" y="51456"/>
                  </a:lnTo>
                  <a:lnTo>
                    <a:pt x="42919" y="47265"/>
                  </a:lnTo>
                  <a:lnTo>
                    <a:pt x="48700" y="40964"/>
                  </a:lnTo>
                  <a:lnTo>
                    <a:pt x="52235" y="33110"/>
                  </a:lnTo>
                  <a:lnTo>
                    <a:pt x="52568" y="32117"/>
                  </a:lnTo>
                  <a:lnTo>
                    <a:pt x="52901" y="31124"/>
                  </a:lnTo>
                  <a:lnTo>
                    <a:pt x="52901" y="29799"/>
                  </a:lnTo>
                  <a:lnTo>
                    <a:pt x="52901" y="30130"/>
                  </a:lnTo>
                  <a:lnTo>
                    <a:pt x="52901" y="29799"/>
                  </a:lnTo>
                </a:path>
              </a:pathLst>
            </a:custGeom>
            <a:ln w="3872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8047" y="5053363"/>
              <a:ext cx="293370" cy="152400"/>
            </a:xfrm>
            <a:custGeom>
              <a:avLst/>
              <a:gdLst/>
              <a:ahLst/>
              <a:cxnLst/>
              <a:rect l="l" t="t" r="r" b="b"/>
              <a:pathLst>
                <a:path w="293369" h="152400">
                  <a:moveTo>
                    <a:pt x="267827" y="132442"/>
                  </a:moveTo>
                  <a:lnTo>
                    <a:pt x="247870" y="132442"/>
                  </a:lnTo>
                  <a:lnTo>
                    <a:pt x="247870" y="152309"/>
                  </a:lnTo>
                  <a:lnTo>
                    <a:pt x="267827" y="152309"/>
                  </a:lnTo>
                  <a:lnTo>
                    <a:pt x="267827" y="132442"/>
                  </a:lnTo>
                  <a:close/>
                </a:path>
                <a:path w="293369" h="152400">
                  <a:moveTo>
                    <a:pt x="220255" y="0"/>
                  </a:moveTo>
                  <a:lnTo>
                    <a:pt x="79850" y="0"/>
                  </a:lnTo>
                  <a:lnTo>
                    <a:pt x="23331" y="23218"/>
                  </a:lnTo>
                  <a:lnTo>
                    <a:pt x="0" y="79465"/>
                  </a:lnTo>
                  <a:lnTo>
                    <a:pt x="0" y="132442"/>
                  </a:lnTo>
                  <a:lnTo>
                    <a:pt x="60553" y="132442"/>
                  </a:lnTo>
                  <a:lnTo>
                    <a:pt x="60220" y="130124"/>
                  </a:lnTo>
                  <a:lnTo>
                    <a:pt x="59887" y="128138"/>
                  </a:lnTo>
                  <a:lnTo>
                    <a:pt x="59887" y="125820"/>
                  </a:lnTo>
                  <a:lnTo>
                    <a:pt x="63038" y="110393"/>
                  </a:lnTo>
                  <a:lnTo>
                    <a:pt x="71615" y="97759"/>
                  </a:lnTo>
                  <a:lnTo>
                    <a:pt x="84310" y="89222"/>
                  </a:lnTo>
                  <a:lnTo>
                    <a:pt x="99813" y="86087"/>
                  </a:lnTo>
                  <a:lnTo>
                    <a:pt x="226244" y="86087"/>
                  </a:lnTo>
                  <a:lnTo>
                    <a:pt x="226244" y="66221"/>
                  </a:lnTo>
                  <a:lnTo>
                    <a:pt x="146393" y="66221"/>
                  </a:lnTo>
                  <a:lnTo>
                    <a:pt x="146393" y="33110"/>
                  </a:lnTo>
                  <a:lnTo>
                    <a:pt x="226244" y="33110"/>
                  </a:lnTo>
                  <a:lnTo>
                    <a:pt x="226244" y="5960"/>
                  </a:lnTo>
                  <a:lnTo>
                    <a:pt x="220255" y="0"/>
                  </a:lnTo>
                  <a:close/>
                </a:path>
                <a:path w="293369" h="152400">
                  <a:moveTo>
                    <a:pt x="226244" y="86087"/>
                  </a:moveTo>
                  <a:lnTo>
                    <a:pt x="99813" y="86087"/>
                  </a:lnTo>
                  <a:lnTo>
                    <a:pt x="115315" y="89222"/>
                  </a:lnTo>
                  <a:lnTo>
                    <a:pt x="128010" y="97759"/>
                  </a:lnTo>
                  <a:lnTo>
                    <a:pt x="136588" y="110393"/>
                  </a:lnTo>
                  <a:lnTo>
                    <a:pt x="139738" y="125820"/>
                  </a:lnTo>
                  <a:lnTo>
                    <a:pt x="139738" y="128138"/>
                  </a:lnTo>
                  <a:lnTo>
                    <a:pt x="139406" y="130125"/>
                  </a:lnTo>
                  <a:lnTo>
                    <a:pt x="139073" y="132442"/>
                  </a:lnTo>
                  <a:lnTo>
                    <a:pt x="292781" y="132442"/>
                  </a:lnTo>
                  <a:lnTo>
                    <a:pt x="292781" y="112576"/>
                  </a:lnTo>
                  <a:lnTo>
                    <a:pt x="226244" y="112576"/>
                  </a:lnTo>
                  <a:lnTo>
                    <a:pt x="226244" y="86087"/>
                  </a:lnTo>
                  <a:close/>
                </a:path>
                <a:path w="293369" h="152400">
                  <a:moveTo>
                    <a:pt x="226244" y="33110"/>
                  </a:moveTo>
                  <a:lnTo>
                    <a:pt x="196300" y="33110"/>
                  </a:lnTo>
                  <a:lnTo>
                    <a:pt x="196300" y="66221"/>
                  </a:lnTo>
                  <a:lnTo>
                    <a:pt x="226244" y="66221"/>
                  </a:lnTo>
                  <a:lnTo>
                    <a:pt x="226244" y="33110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8047" y="5053363"/>
              <a:ext cx="293370" cy="152400"/>
            </a:xfrm>
            <a:custGeom>
              <a:avLst/>
              <a:gdLst/>
              <a:ahLst/>
              <a:cxnLst/>
              <a:rect l="l" t="t" r="r" b="b"/>
              <a:pathLst>
                <a:path w="293369" h="152400">
                  <a:moveTo>
                    <a:pt x="226244" y="112576"/>
                  </a:moveTo>
                  <a:lnTo>
                    <a:pt x="226244" y="13244"/>
                  </a:lnTo>
                  <a:lnTo>
                    <a:pt x="226244" y="5960"/>
                  </a:lnTo>
                  <a:lnTo>
                    <a:pt x="220255" y="0"/>
                  </a:lnTo>
                  <a:lnTo>
                    <a:pt x="212935" y="0"/>
                  </a:lnTo>
                  <a:lnTo>
                    <a:pt x="79850" y="0"/>
                  </a:lnTo>
                  <a:lnTo>
                    <a:pt x="48705" y="6223"/>
                  </a:lnTo>
                  <a:lnTo>
                    <a:pt x="23331" y="23218"/>
                  </a:lnTo>
                  <a:lnTo>
                    <a:pt x="6253" y="48470"/>
                  </a:lnTo>
                  <a:lnTo>
                    <a:pt x="0" y="79465"/>
                  </a:lnTo>
                  <a:lnTo>
                    <a:pt x="0" y="132442"/>
                  </a:lnTo>
                  <a:lnTo>
                    <a:pt x="60553" y="132442"/>
                  </a:lnTo>
                  <a:lnTo>
                    <a:pt x="60220" y="130124"/>
                  </a:lnTo>
                  <a:lnTo>
                    <a:pt x="59887" y="128138"/>
                  </a:lnTo>
                  <a:lnTo>
                    <a:pt x="59887" y="125820"/>
                  </a:lnTo>
                  <a:lnTo>
                    <a:pt x="63038" y="110393"/>
                  </a:lnTo>
                  <a:lnTo>
                    <a:pt x="71615" y="97759"/>
                  </a:lnTo>
                  <a:lnTo>
                    <a:pt x="84310" y="89222"/>
                  </a:lnTo>
                  <a:lnTo>
                    <a:pt x="99813" y="86087"/>
                  </a:lnTo>
                  <a:lnTo>
                    <a:pt x="115315" y="89222"/>
                  </a:lnTo>
                  <a:lnTo>
                    <a:pt x="128010" y="97759"/>
                  </a:lnTo>
                  <a:lnTo>
                    <a:pt x="136588" y="110393"/>
                  </a:lnTo>
                  <a:lnTo>
                    <a:pt x="139738" y="125820"/>
                  </a:lnTo>
                  <a:lnTo>
                    <a:pt x="139738" y="128138"/>
                  </a:lnTo>
                  <a:lnTo>
                    <a:pt x="139406" y="130125"/>
                  </a:lnTo>
                  <a:lnTo>
                    <a:pt x="139073" y="132442"/>
                  </a:lnTo>
                  <a:lnTo>
                    <a:pt x="247870" y="132442"/>
                  </a:lnTo>
                  <a:lnTo>
                    <a:pt x="247870" y="152309"/>
                  </a:lnTo>
                  <a:lnTo>
                    <a:pt x="267827" y="152309"/>
                  </a:lnTo>
                  <a:lnTo>
                    <a:pt x="267827" y="132442"/>
                  </a:lnTo>
                  <a:lnTo>
                    <a:pt x="292781" y="132442"/>
                  </a:lnTo>
                  <a:lnTo>
                    <a:pt x="292781" y="112576"/>
                  </a:lnTo>
                  <a:lnTo>
                    <a:pt x="226244" y="112576"/>
                  </a:lnTo>
                  <a:close/>
                </a:path>
                <a:path w="293369" h="152400">
                  <a:moveTo>
                    <a:pt x="196300" y="66221"/>
                  </a:moveTo>
                  <a:lnTo>
                    <a:pt x="146393" y="66221"/>
                  </a:lnTo>
                  <a:lnTo>
                    <a:pt x="146393" y="33110"/>
                  </a:lnTo>
                  <a:lnTo>
                    <a:pt x="196300" y="33110"/>
                  </a:lnTo>
                  <a:lnTo>
                    <a:pt x="196300" y="66221"/>
                  </a:lnTo>
                  <a:close/>
                </a:path>
              </a:pathLst>
            </a:custGeom>
            <a:ln w="3872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2376" y="4968240"/>
              <a:ext cx="323215" cy="321945"/>
            </a:xfrm>
            <a:custGeom>
              <a:avLst/>
              <a:gdLst/>
              <a:ahLst/>
              <a:cxnLst/>
              <a:rect l="l" t="t" r="r" b="b"/>
              <a:pathLst>
                <a:path w="323215" h="321945">
                  <a:moveTo>
                    <a:pt x="0" y="321564"/>
                  </a:moveTo>
                  <a:lnTo>
                    <a:pt x="323088" y="321564"/>
                  </a:lnTo>
                  <a:lnTo>
                    <a:pt x="323088" y="0"/>
                  </a:lnTo>
                  <a:lnTo>
                    <a:pt x="0" y="0"/>
                  </a:lnTo>
                  <a:lnTo>
                    <a:pt x="0" y="3215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45591" y="5553455"/>
            <a:ext cx="11206480" cy="550545"/>
          </a:xfrm>
          <a:custGeom>
            <a:avLst/>
            <a:gdLst/>
            <a:ahLst/>
            <a:cxnLst/>
            <a:rect l="l" t="t" r="r" b="b"/>
            <a:pathLst>
              <a:path w="11206480" h="550545">
                <a:moveTo>
                  <a:pt x="11150981" y="0"/>
                </a:moveTo>
                <a:lnTo>
                  <a:pt x="55016" y="0"/>
                </a:lnTo>
                <a:lnTo>
                  <a:pt x="33598" y="4324"/>
                </a:lnTo>
                <a:lnTo>
                  <a:pt x="16111" y="16116"/>
                </a:lnTo>
                <a:lnTo>
                  <a:pt x="4322" y="33604"/>
                </a:lnTo>
                <a:lnTo>
                  <a:pt x="0" y="55016"/>
                </a:lnTo>
                <a:lnTo>
                  <a:pt x="0" y="495147"/>
                </a:lnTo>
                <a:lnTo>
                  <a:pt x="4322" y="516565"/>
                </a:lnTo>
                <a:lnTo>
                  <a:pt x="16111" y="534052"/>
                </a:lnTo>
                <a:lnTo>
                  <a:pt x="33598" y="545841"/>
                </a:lnTo>
                <a:lnTo>
                  <a:pt x="55016" y="550164"/>
                </a:lnTo>
                <a:lnTo>
                  <a:pt x="11150981" y="550164"/>
                </a:lnTo>
                <a:lnTo>
                  <a:pt x="11172378" y="545841"/>
                </a:lnTo>
                <a:lnTo>
                  <a:pt x="11189858" y="534052"/>
                </a:lnTo>
                <a:lnTo>
                  <a:pt x="11201648" y="516565"/>
                </a:lnTo>
                <a:lnTo>
                  <a:pt x="11205972" y="495147"/>
                </a:lnTo>
                <a:lnTo>
                  <a:pt x="11205972" y="55016"/>
                </a:lnTo>
                <a:lnTo>
                  <a:pt x="11201648" y="33604"/>
                </a:lnTo>
                <a:lnTo>
                  <a:pt x="11189858" y="16116"/>
                </a:lnTo>
                <a:lnTo>
                  <a:pt x="11172378" y="4324"/>
                </a:lnTo>
                <a:lnTo>
                  <a:pt x="11150981" y="0"/>
                </a:lnTo>
                <a:close/>
              </a:path>
            </a:pathLst>
          </a:custGeom>
          <a:solidFill>
            <a:srgbClr val="F7D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06881" y="5670550"/>
            <a:ext cx="314960" cy="316230"/>
            <a:chOff x="706881" y="5670550"/>
            <a:chExt cx="314960" cy="316230"/>
          </a:xfrm>
        </p:grpSpPr>
        <p:sp>
          <p:nvSpPr>
            <p:cNvPr id="29" name="object 29"/>
            <p:cNvSpPr/>
            <p:nvPr/>
          </p:nvSpPr>
          <p:spPr>
            <a:xfrm>
              <a:off x="796231" y="585086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59" y="0"/>
                  </a:moveTo>
                  <a:lnTo>
                    <a:pt x="15207" y="1971"/>
                  </a:lnTo>
                  <a:lnTo>
                    <a:pt x="7302" y="7338"/>
                  </a:lnTo>
                  <a:lnTo>
                    <a:pt x="1961" y="15282"/>
                  </a:lnTo>
                  <a:lnTo>
                    <a:pt x="0" y="24982"/>
                  </a:lnTo>
                  <a:lnTo>
                    <a:pt x="0" y="27168"/>
                  </a:lnTo>
                  <a:lnTo>
                    <a:pt x="310" y="28104"/>
                  </a:lnTo>
                  <a:lnTo>
                    <a:pt x="310" y="29353"/>
                  </a:lnTo>
                  <a:lnTo>
                    <a:pt x="24859" y="49964"/>
                  </a:lnTo>
                  <a:lnTo>
                    <a:pt x="33055" y="48529"/>
                  </a:lnTo>
                  <a:lnTo>
                    <a:pt x="40086" y="44577"/>
                  </a:lnTo>
                  <a:lnTo>
                    <a:pt x="45485" y="38634"/>
                  </a:lnTo>
                  <a:lnTo>
                    <a:pt x="48786" y="31227"/>
                  </a:lnTo>
                  <a:lnTo>
                    <a:pt x="49408" y="29353"/>
                  </a:lnTo>
                  <a:lnTo>
                    <a:pt x="49408" y="27168"/>
                  </a:lnTo>
                  <a:lnTo>
                    <a:pt x="49719" y="25918"/>
                  </a:lnTo>
                  <a:lnTo>
                    <a:pt x="49719" y="24982"/>
                  </a:lnTo>
                  <a:lnTo>
                    <a:pt x="47757" y="15282"/>
                  </a:lnTo>
                  <a:lnTo>
                    <a:pt x="42416" y="7338"/>
                  </a:lnTo>
                  <a:lnTo>
                    <a:pt x="34512" y="1971"/>
                  </a:lnTo>
                  <a:lnTo>
                    <a:pt x="24859" y="0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6231" y="585086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49408" y="28104"/>
                  </a:moveTo>
                  <a:lnTo>
                    <a:pt x="49408" y="27168"/>
                  </a:lnTo>
                  <a:lnTo>
                    <a:pt x="49719" y="25918"/>
                  </a:lnTo>
                  <a:lnTo>
                    <a:pt x="49719" y="24982"/>
                  </a:lnTo>
                  <a:lnTo>
                    <a:pt x="47757" y="15282"/>
                  </a:lnTo>
                  <a:lnTo>
                    <a:pt x="42416" y="7338"/>
                  </a:lnTo>
                  <a:lnTo>
                    <a:pt x="34512" y="1971"/>
                  </a:lnTo>
                  <a:lnTo>
                    <a:pt x="24859" y="0"/>
                  </a:lnTo>
                  <a:lnTo>
                    <a:pt x="15207" y="1971"/>
                  </a:lnTo>
                  <a:lnTo>
                    <a:pt x="7302" y="7338"/>
                  </a:lnTo>
                  <a:lnTo>
                    <a:pt x="1961" y="15282"/>
                  </a:lnTo>
                  <a:lnTo>
                    <a:pt x="0" y="24982"/>
                  </a:lnTo>
                  <a:lnTo>
                    <a:pt x="0" y="25918"/>
                  </a:lnTo>
                  <a:lnTo>
                    <a:pt x="0" y="27168"/>
                  </a:lnTo>
                  <a:lnTo>
                    <a:pt x="310" y="28104"/>
                  </a:lnTo>
                  <a:lnTo>
                    <a:pt x="310" y="28417"/>
                  </a:lnTo>
                  <a:lnTo>
                    <a:pt x="310" y="29353"/>
                  </a:lnTo>
                  <a:lnTo>
                    <a:pt x="621" y="30290"/>
                  </a:lnTo>
                  <a:lnTo>
                    <a:pt x="932" y="31227"/>
                  </a:lnTo>
                  <a:lnTo>
                    <a:pt x="4233" y="38634"/>
                  </a:lnTo>
                  <a:lnTo>
                    <a:pt x="9633" y="44577"/>
                  </a:lnTo>
                  <a:lnTo>
                    <a:pt x="16663" y="48529"/>
                  </a:lnTo>
                  <a:lnTo>
                    <a:pt x="24859" y="49964"/>
                  </a:lnTo>
                  <a:lnTo>
                    <a:pt x="33055" y="48529"/>
                  </a:lnTo>
                  <a:lnTo>
                    <a:pt x="40086" y="44577"/>
                  </a:lnTo>
                  <a:lnTo>
                    <a:pt x="45485" y="38634"/>
                  </a:lnTo>
                  <a:lnTo>
                    <a:pt x="48786" y="31227"/>
                  </a:lnTo>
                  <a:lnTo>
                    <a:pt x="49097" y="30290"/>
                  </a:lnTo>
                  <a:lnTo>
                    <a:pt x="49408" y="29353"/>
                  </a:lnTo>
                  <a:lnTo>
                    <a:pt x="49408" y="28104"/>
                  </a:lnTo>
                  <a:lnTo>
                    <a:pt x="49408" y="28417"/>
                  </a:lnTo>
                  <a:lnTo>
                    <a:pt x="49408" y="28104"/>
                  </a:lnTo>
                </a:path>
              </a:pathLst>
            </a:custGeom>
            <a:ln w="3634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7868" y="5757182"/>
              <a:ext cx="273685" cy="144145"/>
            </a:xfrm>
            <a:custGeom>
              <a:avLst/>
              <a:gdLst/>
              <a:ahLst/>
              <a:cxnLst/>
              <a:rect l="l" t="t" r="r" b="b"/>
              <a:pathLst>
                <a:path w="273684" h="144145">
                  <a:moveTo>
                    <a:pt x="250143" y="124910"/>
                  </a:moveTo>
                  <a:lnTo>
                    <a:pt x="231503" y="124910"/>
                  </a:lnTo>
                  <a:lnTo>
                    <a:pt x="231503" y="143647"/>
                  </a:lnTo>
                  <a:lnTo>
                    <a:pt x="250143" y="143647"/>
                  </a:lnTo>
                  <a:lnTo>
                    <a:pt x="250143" y="124910"/>
                  </a:lnTo>
                  <a:close/>
                </a:path>
                <a:path w="273684" h="144145">
                  <a:moveTo>
                    <a:pt x="205712" y="0"/>
                  </a:moveTo>
                  <a:lnTo>
                    <a:pt x="74578" y="0"/>
                  </a:lnTo>
                  <a:lnTo>
                    <a:pt x="45489" y="5869"/>
                  </a:lnTo>
                  <a:lnTo>
                    <a:pt x="21790" y="21898"/>
                  </a:lnTo>
                  <a:lnTo>
                    <a:pt x="5840" y="45714"/>
                  </a:lnTo>
                  <a:lnTo>
                    <a:pt x="0" y="74946"/>
                  </a:lnTo>
                  <a:lnTo>
                    <a:pt x="0" y="124910"/>
                  </a:lnTo>
                  <a:lnTo>
                    <a:pt x="56554" y="124910"/>
                  </a:lnTo>
                  <a:lnTo>
                    <a:pt x="56244" y="122724"/>
                  </a:lnTo>
                  <a:lnTo>
                    <a:pt x="55933" y="120850"/>
                  </a:lnTo>
                  <a:lnTo>
                    <a:pt x="55933" y="118665"/>
                  </a:lnTo>
                  <a:lnTo>
                    <a:pt x="58875" y="104114"/>
                  </a:lnTo>
                  <a:lnTo>
                    <a:pt x="66887" y="92199"/>
                  </a:lnTo>
                  <a:lnTo>
                    <a:pt x="78744" y="84148"/>
                  </a:lnTo>
                  <a:lnTo>
                    <a:pt x="93222" y="81191"/>
                  </a:lnTo>
                  <a:lnTo>
                    <a:pt x="211305" y="81191"/>
                  </a:lnTo>
                  <a:lnTo>
                    <a:pt x="211305" y="62455"/>
                  </a:lnTo>
                  <a:lnTo>
                    <a:pt x="136726" y="62455"/>
                  </a:lnTo>
                  <a:lnTo>
                    <a:pt x="136726" y="31227"/>
                  </a:lnTo>
                  <a:lnTo>
                    <a:pt x="211305" y="31227"/>
                  </a:lnTo>
                  <a:lnTo>
                    <a:pt x="211305" y="5620"/>
                  </a:lnTo>
                  <a:lnTo>
                    <a:pt x="205712" y="0"/>
                  </a:lnTo>
                  <a:close/>
                </a:path>
                <a:path w="273684" h="144145">
                  <a:moveTo>
                    <a:pt x="211305" y="81191"/>
                  </a:moveTo>
                  <a:lnTo>
                    <a:pt x="93222" y="81191"/>
                  </a:lnTo>
                  <a:lnTo>
                    <a:pt x="107701" y="84148"/>
                  </a:lnTo>
                  <a:lnTo>
                    <a:pt x="119558" y="92199"/>
                  </a:lnTo>
                  <a:lnTo>
                    <a:pt x="127569" y="104114"/>
                  </a:lnTo>
                  <a:lnTo>
                    <a:pt x="130512" y="118665"/>
                  </a:lnTo>
                  <a:lnTo>
                    <a:pt x="130512" y="120850"/>
                  </a:lnTo>
                  <a:lnTo>
                    <a:pt x="130201" y="122724"/>
                  </a:lnTo>
                  <a:lnTo>
                    <a:pt x="129890" y="124910"/>
                  </a:lnTo>
                  <a:lnTo>
                    <a:pt x="273449" y="124910"/>
                  </a:lnTo>
                  <a:lnTo>
                    <a:pt x="273449" y="106173"/>
                  </a:lnTo>
                  <a:lnTo>
                    <a:pt x="211305" y="106173"/>
                  </a:lnTo>
                  <a:lnTo>
                    <a:pt x="211305" y="81191"/>
                  </a:lnTo>
                  <a:close/>
                </a:path>
                <a:path w="273684" h="144145">
                  <a:moveTo>
                    <a:pt x="211305" y="31227"/>
                  </a:moveTo>
                  <a:lnTo>
                    <a:pt x="183338" y="31227"/>
                  </a:lnTo>
                  <a:lnTo>
                    <a:pt x="183338" y="62455"/>
                  </a:lnTo>
                  <a:lnTo>
                    <a:pt x="211305" y="62455"/>
                  </a:lnTo>
                  <a:lnTo>
                    <a:pt x="211305" y="31227"/>
                  </a:lnTo>
                  <a:close/>
                </a:path>
              </a:pathLst>
            </a:custGeom>
            <a:solidFill>
              <a:srgbClr val="EA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7868" y="5757182"/>
              <a:ext cx="273685" cy="144145"/>
            </a:xfrm>
            <a:custGeom>
              <a:avLst/>
              <a:gdLst/>
              <a:ahLst/>
              <a:cxnLst/>
              <a:rect l="l" t="t" r="r" b="b"/>
              <a:pathLst>
                <a:path w="273684" h="144145">
                  <a:moveTo>
                    <a:pt x="211305" y="106173"/>
                  </a:moveTo>
                  <a:lnTo>
                    <a:pt x="211305" y="12491"/>
                  </a:lnTo>
                  <a:lnTo>
                    <a:pt x="211305" y="5620"/>
                  </a:lnTo>
                  <a:lnTo>
                    <a:pt x="205712" y="0"/>
                  </a:lnTo>
                  <a:lnTo>
                    <a:pt x="198875" y="0"/>
                  </a:lnTo>
                  <a:lnTo>
                    <a:pt x="74578" y="0"/>
                  </a:lnTo>
                  <a:lnTo>
                    <a:pt x="45489" y="5869"/>
                  </a:lnTo>
                  <a:lnTo>
                    <a:pt x="21790" y="21898"/>
                  </a:lnTo>
                  <a:lnTo>
                    <a:pt x="5840" y="45714"/>
                  </a:lnTo>
                  <a:lnTo>
                    <a:pt x="0" y="74946"/>
                  </a:lnTo>
                  <a:lnTo>
                    <a:pt x="0" y="124910"/>
                  </a:lnTo>
                  <a:lnTo>
                    <a:pt x="56554" y="124910"/>
                  </a:lnTo>
                  <a:lnTo>
                    <a:pt x="56244" y="122724"/>
                  </a:lnTo>
                  <a:lnTo>
                    <a:pt x="55933" y="120850"/>
                  </a:lnTo>
                  <a:lnTo>
                    <a:pt x="55933" y="118665"/>
                  </a:lnTo>
                  <a:lnTo>
                    <a:pt x="58875" y="104114"/>
                  </a:lnTo>
                  <a:lnTo>
                    <a:pt x="66887" y="92199"/>
                  </a:lnTo>
                  <a:lnTo>
                    <a:pt x="78744" y="84148"/>
                  </a:lnTo>
                  <a:lnTo>
                    <a:pt x="93222" y="81191"/>
                  </a:lnTo>
                  <a:lnTo>
                    <a:pt x="107701" y="84148"/>
                  </a:lnTo>
                  <a:lnTo>
                    <a:pt x="119558" y="92199"/>
                  </a:lnTo>
                  <a:lnTo>
                    <a:pt x="127569" y="104114"/>
                  </a:lnTo>
                  <a:lnTo>
                    <a:pt x="130512" y="118665"/>
                  </a:lnTo>
                  <a:lnTo>
                    <a:pt x="130512" y="120850"/>
                  </a:lnTo>
                  <a:lnTo>
                    <a:pt x="130201" y="122724"/>
                  </a:lnTo>
                  <a:lnTo>
                    <a:pt x="129890" y="124910"/>
                  </a:lnTo>
                  <a:lnTo>
                    <a:pt x="231503" y="124910"/>
                  </a:lnTo>
                  <a:lnTo>
                    <a:pt x="231503" y="143647"/>
                  </a:lnTo>
                  <a:lnTo>
                    <a:pt x="250143" y="143647"/>
                  </a:lnTo>
                  <a:lnTo>
                    <a:pt x="250143" y="124910"/>
                  </a:lnTo>
                  <a:lnTo>
                    <a:pt x="273449" y="124910"/>
                  </a:lnTo>
                  <a:lnTo>
                    <a:pt x="273449" y="106173"/>
                  </a:lnTo>
                  <a:lnTo>
                    <a:pt x="211305" y="106173"/>
                  </a:lnTo>
                  <a:close/>
                </a:path>
                <a:path w="273684" h="144145">
                  <a:moveTo>
                    <a:pt x="183338" y="62455"/>
                  </a:moveTo>
                  <a:lnTo>
                    <a:pt x="136726" y="62455"/>
                  </a:lnTo>
                  <a:lnTo>
                    <a:pt x="136726" y="31227"/>
                  </a:lnTo>
                  <a:lnTo>
                    <a:pt x="183338" y="31227"/>
                  </a:lnTo>
                  <a:lnTo>
                    <a:pt x="183338" y="62455"/>
                  </a:lnTo>
                  <a:close/>
                </a:path>
              </a:pathLst>
            </a:custGeom>
            <a:ln w="3634">
              <a:solidFill>
                <a:srgbClr val="EA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231" y="5676900"/>
              <a:ext cx="302260" cy="303530"/>
            </a:xfrm>
            <a:custGeom>
              <a:avLst/>
              <a:gdLst/>
              <a:ahLst/>
              <a:cxnLst/>
              <a:rect l="l" t="t" r="r" b="b"/>
              <a:pathLst>
                <a:path w="302259" h="303529">
                  <a:moveTo>
                    <a:pt x="0" y="303275"/>
                  </a:moveTo>
                  <a:lnTo>
                    <a:pt x="301752" y="303275"/>
                  </a:lnTo>
                  <a:lnTo>
                    <a:pt x="301752" y="0"/>
                  </a:lnTo>
                  <a:lnTo>
                    <a:pt x="0" y="0"/>
                  </a:lnTo>
                  <a:lnTo>
                    <a:pt x="0" y="3032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45591" y="6216396"/>
            <a:ext cx="11206480" cy="551815"/>
            <a:chOff x="545591" y="6216396"/>
            <a:chExt cx="11206480" cy="551815"/>
          </a:xfrm>
        </p:grpSpPr>
        <p:sp>
          <p:nvSpPr>
            <p:cNvPr id="35" name="object 35"/>
            <p:cNvSpPr/>
            <p:nvPr/>
          </p:nvSpPr>
          <p:spPr>
            <a:xfrm>
              <a:off x="545591" y="6216396"/>
              <a:ext cx="11206480" cy="551815"/>
            </a:xfrm>
            <a:custGeom>
              <a:avLst/>
              <a:gdLst/>
              <a:ahLst/>
              <a:cxnLst/>
              <a:rect l="l" t="t" r="r" b="b"/>
              <a:pathLst>
                <a:path w="11206480" h="551815">
                  <a:moveTo>
                    <a:pt x="11150854" y="0"/>
                  </a:moveTo>
                  <a:lnTo>
                    <a:pt x="55168" y="0"/>
                  </a:lnTo>
                  <a:lnTo>
                    <a:pt x="33695" y="4335"/>
                  </a:lnTo>
                  <a:lnTo>
                    <a:pt x="16159" y="16159"/>
                  </a:lnTo>
                  <a:lnTo>
                    <a:pt x="4335" y="33695"/>
                  </a:lnTo>
                  <a:lnTo>
                    <a:pt x="0" y="55168"/>
                  </a:lnTo>
                  <a:lnTo>
                    <a:pt x="0" y="496519"/>
                  </a:lnTo>
                  <a:lnTo>
                    <a:pt x="4335" y="517992"/>
                  </a:lnTo>
                  <a:lnTo>
                    <a:pt x="16159" y="535528"/>
                  </a:lnTo>
                  <a:lnTo>
                    <a:pt x="33695" y="547352"/>
                  </a:lnTo>
                  <a:lnTo>
                    <a:pt x="55168" y="551687"/>
                  </a:lnTo>
                  <a:lnTo>
                    <a:pt x="11150854" y="551687"/>
                  </a:lnTo>
                  <a:lnTo>
                    <a:pt x="11172324" y="547352"/>
                  </a:lnTo>
                  <a:lnTo>
                    <a:pt x="11189842" y="535528"/>
                  </a:lnTo>
                  <a:lnTo>
                    <a:pt x="11201646" y="517992"/>
                  </a:lnTo>
                  <a:lnTo>
                    <a:pt x="11205972" y="496519"/>
                  </a:lnTo>
                  <a:lnTo>
                    <a:pt x="11205972" y="55168"/>
                  </a:lnTo>
                  <a:lnTo>
                    <a:pt x="11201646" y="33695"/>
                  </a:lnTo>
                  <a:lnTo>
                    <a:pt x="11189842" y="16159"/>
                  </a:lnTo>
                  <a:lnTo>
                    <a:pt x="11172324" y="4335"/>
                  </a:lnTo>
                  <a:lnTo>
                    <a:pt x="11150854" y="0"/>
                  </a:lnTo>
                  <a:close/>
                </a:path>
              </a:pathLst>
            </a:custGeom>
            <a:solidFill>
              <a:srgbClr val="F7D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695" y="6376112"/>
              <a:ext cx="233580" cy="228470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713231" y="6341364"/>
            <a:ext cx="302260" cy="303530"/>
          </a:xfrm>
          <a:custGeom>
            <a:avLst/>
            <a:gdLst/>
            <a:ahLst/>
            <a:cxnLst/>
            <a:rect l="l" t="t" r="r" b="b"/>
            <a:pathLst>
              <a:path w="302259" h="303529">
                <a:moveTo>
                  <a:pt x="0" y="303276"/>
                </a:moveTo>
                <a:lnTo>
                  <a:pt x="301752" y="303276"/>
                </a:lnTo>
                <a:lnTo>
                  <a:pt x="301752" y="0"/>
                </a:lnTo>
                <a:lnTo>
                  <a:pt x="0" y="0"/>
                </a:lnTo>
                <a:lnTo>
                  <a:pt x="0" y="30327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27836" y="2565273"/>
            <a:ext cx="10452100" cy="4144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2705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value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1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indicates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strong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positive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relationship,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while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1400">
              <a:latin typeface="Arial"/>
              <a:cs typeface="Arial"/>
            </a:endParaRPr>
          </a:p>
          <a:p>
            <a:pPr marL="1322705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Value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1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indicates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strong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negative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relationship,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1400">
              <a:latin typeface="Arial"/>
              <a:cs typeface="Arial"/>
            </a:endParaRPr>
          </a:p>
          <a:p>
            <a:pPr marL="1322705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Value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around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0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indicates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linear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relationship.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45"/>
              </a:spcBef>
            </a:pPr>
            <a:endParaRPr sz="14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1500" spc="-45" dirty="0">
                <a:latin typeface="Arial"/>
                <a:cs typeface="Arial"/>
              </a:rPr>
              <a:t>Using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corr()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function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pandas,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we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computed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correlation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coefficients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each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pair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variables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our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dataset.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5"/>
              </a:spcBef>
            </a:pPr>
            <a:endParaRPr sz="15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  <a:spcBef>
                <a:spcPts val="5"/>
              </a:spcBef>
            </a:pPr>
            <a:r>
              <a:rPr sz="1500" spc="-85" dirty="0">
                <a:latin typeface="Arial"/>
                <a:cs typeface="Arial"/>
              </a:rPr>
              <a:t>We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specifically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40" dirty="0">
                <a:latin typeface="Arial"/>
                <a:cs typeface="Arial"/>
              </a:rPr>
              <a:t>analyzed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how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each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feature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correlates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with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'CARAVAN’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35" dirty="0">
                <a:latin typeface="Arial"/>
                <a:cs typeface="Arial"/>
              </a:rPr>
              <a:t>(target)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column,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which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indicates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whether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50" dirty="0">
                <a:latin typeface="Arial"/>
                <a:cs typeface="Arial"/>
              </a:rPr>
              <a:t>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customer</a:t>
            </a:r>
            <a:endParaRPr sz="150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1500" spc="-20" dirty="0">
                <a:latin typeface="Arial"/>
                <a:cs typeface="Arial"/>
              </a:rPr>
              <a:t>purchased</a:t>
            </a:r>
            <a:r>
              <a:rPr sz="1500" spc="-40" dirty="0">
                <a:latin typeface="Arial"/>
                <a:cs typeface="Arial"/>
              </a:rPr>
              <a:t> caravan </a:t>
            </a:r>
            <a:r>
              <a:rPr sz="1500" spc="-10" dirty="0">
                <a:latin typeface="Arial"/>
                <a:cs typeface="Arial"/>
              </a:rPr>
              <a:t>insurance.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This </a:t>
            </a:r>
            <a:r>
              <a:rPr sz="1400" spc="-20" dirty="0">
                <a:latin typeface="Arial"/>
                <a:cs typeface="Arial"/>
              </a:rPr>
              <a:t>analysis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helps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customer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attributes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have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strongest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linear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association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purchase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caravan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insurance.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1400">
              <a:latin typeface="Arial"/>
              <a:cs typeface="Arial"/>
            </a:endParaRPr>
          </a:p>
          <a:p>
            <a:pPr marL="12700" marR="511175">
              <a:lnSpc>
                <a:spcPct val="100000"/>
              </a:lnSpc>
            </a:pPr>
            <a:r>
              <a:rPr sz="1400" spc="-35" dirty="0">
                <a:latin typeface="Arial"/>
                <a:cs typeface="Arial"/>
              </a:rPr>
              <a:t>Positive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coefficients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suggest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value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increases,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does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likelihood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purchasing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insurance,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vice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versa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spc="-35" dirty="0">
                <a:latin typeface="Arial"/>
                <a:cs typeface="Arial"/>
              </a:rPr>
              <a:t>negative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coefficients.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3032</Words>
  <Application>Microsoft Office PowerPoint</Application>
  <PresentationFormat>Widescreen</PresentationFormat>
  <Paragraphs>504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BIZ UDGothic</vt:lpstr>
      <vt:lpstr>Calibri</vt:lpstr>
      <vt:lpstr>Cambria Math</vt:lpstr>
      <vt:lpstr>Lucida Sans Unicode</vt:lpstr>
      <vt:lpstr>Public Sans</vt:lpstr>
      <vt:lpstr>Segoe UI</vt:lpstr>
      <vt:lpstr>Tahoma</vt:lpstr>
      <vt:lpstr>Times New Roman</vt:lpstr>
      <vt:lpstr>Trebuchet MS</vt:lpstr>
      <vt:lpstr>Office Theme</vt:lpstr>
      <vt:lpstr>Caravan Insurance Policy Uptake Prediction</vt:lpstr>
      <vt:lpstr>Objective</vt:lpstr>
      <vt:lpstr>Data Overview</vt:lpstr>
      <vt:lpstr>PowerPoint Presentation</vt:lpstr>
      <vt:lpstr>Frequency of policy purchased by characteristic “Customer Main Type” &amp; “Age Group”</vt:lpstr>
      <vt:lpstr>Frequency of policy purchased by characteristic “Married” &amp; “High Level Education”</vt:lpstr>
      <vt:lpstr>PowerPoint Presentation</vt:lpstr>
      <vt:lpstr>Mean values of variables who purchased Caravan Policy</vt:lpstr>
      <vt:lpstr>Correlation Analysis</vt:lpstr>
      <vt:lpstr>Correlation Matrix</vt:lpstr>
      <vt:lpstr>PowerPoint Presentation</vt:lpstr>
      <vt:lpstr>Limitations</vt:lpstr>
      <vt:lpstr>Logistic Regression</vt:lpstr>
      <vt:lpstr>PowerPoint Presentation</vt:lpstr>
      <vt:lpstr>Evaluation of the Logistic Regression Model</vt:lpstr>
      <vt:lpstr>PowerPoint Presentation</vt:lpstr>
      <vt:lpstr>PowerPoint Presentation</vt:lpstr>
      <vt:lpstr>1.Performance Metrics</vt:lpstr>
      <vt:lpstr>Model 2 : Neural Network</vt:lpstr>
      <vt:lpstr>Input layer size : 85(No of variables) Output layer size : 1 (Caravan) Hidden Layer size : 40</vt:lpstr>
      <vt:lpstr>Activation Function used RELU</vt:lpstr>
      <vt:lpstr>PowerPoint Presentation</vt:lpstr>
      <vt:lpstr>1.Performance Metrics</vt:lpstr>
      <vt:lpstr>Stepwise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3: Neural Network Trained with 16 variables</vt:lpstr>
      <vt:lpstr>Input layer size : 16(No of variables) Output layer size : 1 (Caravan)</vt:lpstr>
      <vt:lpstr>Activation Function used SIGMOID</vt:lpstr>
      <vt:lpstr>PowerPoint Presentation</vt:lpstr>
      <vt:lpstr>We got a accuracy of 94 percent same as when we have trained with all 85 variables so we can conclude that these 16 variables that we got from stepwise regression.</vt:lpstr>
      <vt:lpstr>Random Forest as a Performance Reference</vt:lpstr>
      <vt:lpstr>In this Part (Model 4)</vt:lpstr>
      <vt:lpstr>Random Forest</vt:lpstr>
      <vt:lpstr>Reason for using RF as performance Reference</vt:lpstr>
      <vt:lpstr>Model Training</vt:lpstr>
      <vt:lpstr>Results</vt:lpstr>
      <vt:lpstr>CONCLUSION</vt:lpstr>
      <vt:lpstr>Interpretation of Random Forest results</vt:lpstr>
      <vt:lpstr>Step-Wise Results Interpretation</vt:lpstr>
      <vt:lpstr>Interpretation of Correlation Matrix Results</vt:lpstr>
      <vt:lpstr>Comparison of Analysis.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Communication</dc:title>
  <dc:creator>Chetan Reddy</dc:creator>
  <cp:keywords>DAF2ynTM7_Q,BAEeGcI6378</cp:keywords>
  <cp:lastModifiedBy>Nancy Soni</cp:lastModifiedBy>
  <cp:revision>2</cp:revision>
  <dcterms:created xsi:type="dcterms:W3CDTF">2023-12-12T21:46:11Z</dcterms:created>
  <dcterms:modified xsi:type="dcterms:W3CDTF">2023-12-12T21:56:56Z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2023-12-12T00:00:00Z</vt:filetime>
  </property>
  <property fmtid="{D5CDD505-2E9C-101B-9397-08002B2CF9AE}" pid="3" name="Creator">
    <vt:lpwstr>Canva</vt:lpwstr>
  </property>
  <property fmtid="{D5CDD505-2E9C-101B-9397-08002B2CF9AE}" pid="4" name="LastSaved">
    <vt:filetime>2023-12-12T00:00:00Z</vt:filetime>
  </property>
  <property fmtid="{D5CDD505-2E9C-101B-9397-08002B2CF9AE}" pid="5" name="Producer">
    <vt:lpwstr>Canva</vt:lpwstr>
  </property>
</Properties>
</file>